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4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sldIdLst>
    <p:sldId id="310" r:id="rId2"/>
    <p:sldId id="292" r:id="rId3"/>
    <p:sldId id="309" r:id="rId4"/>
    <p:sldId id="319" r:id="rId5"/>
    <p:sldId id="345" r:id="rId6"/>
    <p:sldId id="337" r:id="rId7"/>
    <p:sldId id="320" r:id="rId8"/>
    <p:sldId id="317" r:id="rId9"/>
    <p:sldId id="321" r:id="rId10"/>
    <p:sldId id="327" r:id="rId11"/>
    <p:sldId id="329" r:id="rId12"/>
    <p:sldId id="330" r:id="rId13"/>
    <p:sldId id="318" r:id="rId14"/>
    <p:sldId id="324" r:id="rId15"/>
    <p:sldId id="331" r:id="rId16"/>
    <p:sldId id="333" r:id="rId17"/>
    <p:sldId id="325" r:id="rId18"/>
    <p:sldId id="332" r:id="rId19"/>
    <p:sldId id="334" r:id="rId20"/>
    <p:sldId id="326" r:id="rId21"/>
    <p:sldId id="335" r:id="rId22"/>
    <p:sldId id="338" r:id="rId23"/>
    <p:sldId id="340" r:id="rId24"/>
    <p:sldId id="341" r:id="rId25"/>
    <p:sldId id="342" r:id="rId26"/>
    <p:sldId id="343" r:id="rId27"/>
    <p:sldId id="344" r:id="rId28"/>
    <p:sldId id="270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80F1441-FBFB-48A1-B03B-60B883E28EE7}">
          <p14:sldIdLst>
            <p14:sldId id="310"/>
            <p14:sldId id="292"/>
            <p14:sldId id="309"/>
            <p14:sldId id="319"/>
            <p14:sldId id="345"/>
            <p14:sldId id="337"/>
            <p14:sldId id="320"/>
            <p14:sldId id="317"/>
            <p14:sldId id="321"/>
            <p14:sldId id="327"/>
            <p14:sldId id="329"/>
            <p14:sldId id="330"/>
            <p14:sldId id="318"/>
            <p14:sldId id="324"/>
            <p14:sldId id="331"/>
            <p14:sldId id="333"/>
            <p14:sldId id="325"/>
            <p14:sldId id="332"/>
            <p14:sldId id="334"/>
            <p14:sldId id="326"/>
            <p14:sldId id="335"/>
            <p14:sldId id="338"/>
            <p14:sldId id="340"/>
            <p14:sldId id="341"/>
            <p14:sldId id="342"/>
            <p14:sldId id="343"/>
            <p14:sldId id="344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 H" initials="CH" lastIdx="1" clrIdx="0">
    <p:extLst>
      <p:ext uri="{19B8F6BF-5375-455C-9EA6-DF929625EA0E}">
        <p15:presenceInfo xmlns:p15="http://schemas.microsoft.com/office/powerpoint/2012/main" userId="b66ede6071c05f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262626"/>
    <a:srgbClr val="772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1489" autoAdjust="0"/>
  </p:normalViewPr>
  <p:slideViewPr>
    <p:cSldViewPr snapToGrid="0" snapToObjects="1">
      <p:cViewPr varScale="1">
        <p:scale>
          <a:sx n="82" d="100"/>
          <a:sy n="82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FC520-B601-2148-876B-009DD977CB72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55C49-7AB4-BB4D-BFDF-6A908836B9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89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264" y="3888699"/>
            <a:ext cx="5799600" cy="4064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kumimoji="1" lang="zh-CN" alt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 hidden="1">
            <a:extLst>
              <a:ext uri="{FF2B5EF4-FFF2-40B4-BE49-F238E27FC236}">
                <a16:creationId xmlns:a16="http://schemas.microsoft.com/office/drawing/2014/main" id="{1C62AEFA-B7FC-1E42-AACE-DE44E2747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41D7-C0C8-B94A-8317-BF1D08024E63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5" name="页脚占位符 4" hidden="1">
            <a:extLst>
              <a:ext uri="{FF2B5EF4-FFF2-40B4-BE49-F238E27FC236}">
                <a16:creationId xmlns:a16="http://schemas.microsoft.com/office/drawing/2014/main" id="{FFF6C402-0F77-4743-81E1-C5262B7D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 hidden="1">
            <a:extLst>
              <a:ext uri="{FF2B5EF4-FFF2-40B4-BE49-F238E27FC236}">
                <a16:creationId xmlns:a16="http://schemas.microsoft.com/office/drawing/2014/main" id="{79B57F36-6C7E-7642-B919-57159B17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doubleline">
            <a:extLst>
              <a:ext uri="{FF2B5EF4-FFF2-40B4-BE49-F238E27FC236}">
                <a16:creationId xmlns:a16="http://schemas.microsoft.com/office/drawing/2014/main" id="{5C802FD5-865A-4DDF-8BAE-F30523E39B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41264" y="3888699"/>
            <a:ext cx="5799600" cy="406400"/>
          </a:xfrm>
          <a:prstGeom prst="rect">
            <a:avLst/>
          </a:prstGeom>
        </p:spPr>
      </p:pic>
      <p:pic>
        <p:nvPicPr>
          <p:cNvPr id="10" name="triangle">
            <a:extLst>
              <a:ext uri="{FF2B5EF4-FFF2-40B4-BE49-F238E27FC236}">
                <a16:creationId xmlns:a16="http://schemas.microsoft.com/office/drawing/2014/main" id="{24DD6F4E-BB03-414F-B4F7-A0C0A440B1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6000"/>
          </a:blip>
          <a:srcRect/>
          <a:stretch/>
        </p:blipFill>
        <p:spPr>
          <a:xfrm>
            <a:off x="882464" y="2721679"/>
            <a:ext cx="558800" cy="368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1264" y="2565345"/>
            <a:ext cx="5799600" cy="13248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单击此处编辑母版标题</a:t>
            </a:r>
            <a:br>
              <a:rPr kumimoji="1" lang="en-US" altLang="zh-CN" dirty="0"/>
            </a:br>
            <a:r>
              <a:rPr kumimoji="1"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尽量回车保证标题为两行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29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桌子, 食物, 建筑, 前&#10;&#10;描述已自动生成">
            <a:extLst>
              <a:ext uri="{FF2B5EF4-FFF2-40B4-BE49-F238E27FC236}">
                <a16:creationId xmlns:a16="http://schemas.microsoft.com/office/drawing/2014/main" id="{EE328450-696E-44A7-AD54-BB307068C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" y="0"/>
            <a:ext cx="12191388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83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12F34-CE97-B446-A37B-EB474FDB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812"/>
            <a:ext cx="8564880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860" y="1363981"/>
            <a:ext cx="9791700" cy="45339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0619E0-58A2-423F-8230-8E1FF15901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9D912DAF-931C-4ECD-ADDD-BBB18C01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845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463041"/>
            <a:ext cx="6065520" cy="443484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08D683-EDED-4CCB-8BC8-884F81465B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B3AADA2-5F90-4750-8C96-6BE32998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AB6FD41-7866-4FB1-B73D-387561A7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812"/>
            <a:ext cx="6583681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1AF82E7-3187-4B29-8476-E102FAAD7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1881" y="990600"/>
            <a:ext cx="3749675" cy="49069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75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成员介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图片占位符 49">
            <a:extLst>
              <a:ext uri="{FF2B5EF4-FFF2-40B4-BE49-F238E27FC236}">
                <a16:creationId xmlns:a16="http://schemas.microsoft.com/office/drawing/2014/main" id="{5065AEB2-617C-4AF6-9728-BA5643C287A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863725" y="1939925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1" name="图片占位符 49">
            <a:extLst>
              <a:ext uri="{FF2B5EF4-FFF2-40B4-BE49-F238E27FC236}">
                <a16:creationId xmlns:a16="http://schemas.microsoft.com/office/drawing/2014/main" id="{7C298331-5B18-4C98-8817-E35A33D57D8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02783" y="1939539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2" name="图片占位符 49">
            <a:extLst>
              <a:ext uri="{FF2B5EF4-FFF2-40B4-BE49-F238E27FC236}">
                <a16:creationId xmlns:a16="http://schemas.microsoft.com/office/drawing/2014/main" id="{F92A1FEA-9720-474C-A40C-A6A3EAFB0B5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511279" y="1927776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A107DC-FF97-174B-83E6-EFC85E1E0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0211" y="254092"/>
            <a:ext cx="10515600" cy="13255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3000" b="1" kern="1200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团队介绍 </a:t>
            </a:r>
            <a:r>
              <a:rPr kumimoji="1" lang="en-US" altLang="zh-CN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Team Introduction</a:t>
            </a:r>
            <a:endParaRPr kumimoji="1"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DF187-5767-AE44-965E-7B07CB22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3113-99F0-E94F-B43B-C597B50D8210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12E0FE-C78B-4BEC-98F8-55EB7EE19B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812377F-11ED-4AD7-89CB-040B13F6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57B80C-BA28-40B8-8A43-917069ABA0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32560" y="4140944"/>
            <a:ext cx="165100" cy="76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679EC02-9223-4405-A3E9-2A88DC7641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62648" y="4140944"/>
            <a:ext cx="165100" cy="76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D6CE9E5-FEBE-4647-BC20-3F5E986471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06492" y="4140944"/>
            <a:ext cx="165100" cy="76200"/>
          </a:xfrm>
          <a:prstGeom prst="rect">
            <a:avLst/>
          </a:prstGeom>
        </p:spPr>
      </p:pic>
      <p:sp>
        <p:nvSpPr>
          <p:cNvPr id="38" name="文本占位符 36">
            <a:extLst>
              <a:ext uri="{FF2B5EF4-FFF2-40B4-BE49-F238E27FC236}">
                <a16:creationId xmlns:a16="http://schemas.microsoft.com/office/drawing/2014/main" id="{9203FAE4-6D7B-4548-9C1D-3E971C5FC4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000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1339E33-B5C4-4990-91B2-90141B083C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33600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E720F956-3456-4EB1-9FBB-08AC86E0F6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30800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3" name="文本占位符 36">
            <a:extLst>
              <a:ext uri="{FF2B5EF4-FFF2-40B4-BE49-F238E27FC236}">
                <a16:creationId xmlns:a16="http://schemas.microsoft.com/office/drawing/2014/main" id="{3A85D957-04B1-43C1-B645-1ADD343CAA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1896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BF45D191-E6EF-4880-8FDA-1E6A4DDD8A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9496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5" name="文本占位符 41">
            <a:extLst>
              <a:ext uri="{FF2B5EF4-FFF2-40B4-BE49-F238E27FC236}">
                <a16:creationId xmlns:a16="http://schemas.microsoft.com/office/drawing/2014/main" id="{34FC82AC-463B-47DA-BEB9-281C0B1BC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66696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6" name="文本占位符 36">
            <a:extLst>
              <a:ext uri="{FF2B5EF4-FFF2-40B4-BE49-F238E27FC236}">
                <a16:creationId xmlns:a16="http://schemas.microsoft.com/office/drawing/2014/main" id="{CF7DF532-2439-4151-B3A0-082E43F6A3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47792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7" name="文本占位符 39">
            <a:extLst>
              <a:ext uri="{FF2B5EF4-FFF2-40B4-BE49-F238E27FC236}">
                <a16:creationId xmlns:a16="http://schemas.microsoft.com/office/drawing/2014/main" id="{4762B861-7E14-4E03-B263-D7CC861295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5392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8" name="文本占位符 41">
            <a:extLst>
              <a:ext uri="{FF2B5EF4-FFF2-40B4-BE49-F238E27FC236}">
                <a16:creationId xmlns:a16="http://schemas.microsoft.com/office/drawing/2014/main" id="{6A074C5E-DB3E-48B1-BD76-6F09A5C90D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02592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</p:spTree>
    <p:extLst>
      <p:ext uri="{BB962C8B-B14F-4D97-AF65-F5344CB8AC3E}">
        <p14:creationId xmlns:p14="http://schemas.microsoft.com/office/powerpoint/2010/main" val="3796400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EADE39-4CB0-874C-BAFF-761E2A016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95700" y="0"/>
            <a:ext cx="84963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A8DBD4B-5AF4-4A02-A033-4517148FE08F}"/>
              </a:ext>
            </a:extLst>
          </p:cNvPr>
          <p:cNvGrpSpPr/>
          <p:nvPr userDrawn="1"/>
        </p:nvGrpSpPr>
        <p:grpSpPr>
          <a:xfrm>
            <a:off x="182563" y="3708418"/>
            <a:ext cx="3323559" cy="369332"/>
            <a:chOff x="182563" y="3708418"/>
            <a:chExt cx="3323559" cy="36933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2BD3C69-ACEA-425F-BCD7-191089B526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2563" y="3708418"/>
              <a:ext cx="1619379" cy="36933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581D2E1-7331-4475-9456-F43AC4BE9D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53384" y="3708418"/>
              <a:ext cx="1619379" cy="36933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0C506BD-B2CC-4857-BDC8-00937F0A9E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86743" y="3708418"/>
              <a:ext cx="1619379" cy="369332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C1BC426-4205-ED47-8478-C6798B94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3" y="2095500"/>
            <a:ext cx="3313111" cy="1600200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E2CFF4-E5D2-3445-AC65-72521EC917F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2563" y="3724275"/>
            <a:ext cx="3313111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1049CD-0124-1D4F-9A5F-7CD1151B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641A3-6D39-F940-B66C-A887D1678868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800EDE7-8324-4DA9-8B52-ED13E6A8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0D6AE2-DFDB-4902-85C7-579E64A610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118" y="6200793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2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混排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C89BF-17CA-EE4F-8DDF-F29F15BA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200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AA5C4-21F3-4C46-8CFA-2B23B4872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1200" y="1335314"/>
            <a:ext cx="5613714" cy="18723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DED918-63F8-5642-96EA-81950F69B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4914" y="651600"/>
            <a:ext cx="4328886" cy="5400721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25115F-93EC-9B48-BFC0-E2BD672D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8034-5D67-F54D-A7F5-BFC321FAE862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C59BC63D-D6B4-418F-A1C6-71535397B1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5687" y="3429771"/>
            <a:ext cx="5040313" cy="26225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E2F7FA-A052-411E-912B-2ECB3A81A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FD3147D9-C7ED-4152-B17A-7C752474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10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排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0A4C7-10C6-494F-9651-1FB50D0B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511" y="772847"/>
            <a:ext cx="9368978" cy="758776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FBB2C1-E7D3-1945-A925-88A0CCDD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93AF-CC2D-5C4B-B4E7-44AD3337F2AE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F8E54996-5C65-44AA-953C-E8F78B37BC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1287" y="1668463"/>
            <a:ext cx="9369201" cy="10747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E74412-8B10-4E13-B7FC-806469CBFB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8821" y="6193411"/>
            <a:ext cx="2032000" cy="139700"/>
          </a:xfrm>
          <a:prstGeom prst="rect">
            <a:avLst/>
          </a:prstGeom>
        </p:spPr>
      </p:pic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732831A2-4C7A-46AE-8377-EB307714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483455-280D-4393-9329-549E91B370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8054E0B8-E837-40B5-A248-B71972A328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1888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8D97B174-3804-48B4-8F2E-9DFCBD36BC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9800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1EC0751F-628F-426C-B940-DFDAAD818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0496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8">
            <a:extLst>
              <a:ext uri="{FF2B5EF4-FFF2-40B4-BE49-F238E27FC236}">
                <a16:creationId xmlns:a16="http://schemas.microsoft.com/office/drawing/2014/main" id="{5D5979C6-1E9F-486B-82B5-8E5C650BE7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192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093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DF187-5767-AE44-965E-7B07CB22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32000" cy="365125"/>
          </a:xfrm>
        </p:spPr>
        <p:txBody>
          <a:bodyPr/>
          <a:lstStyle/>
          <a:p>
            <a:fld id="{F2843113-99F0-E94F-B43B-C597B50D8210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A69DA4B-95E7-4D6C-9CD0-63CCA7E0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29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C35E7F5-54F2-4F8C-A68A-A0D3778CA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2228" y="1335314"/>
            <a:ext cx="10229257" cy="55440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765F9A-49D4-405A-9EFC-EA86C1CA4F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0153" y="6464208"/>
            <a:ext cx="2032000" cy="139700"/>
          </a:xfrm>
          <a:prstGeom prst="rect">
            <a:avLst/>
          </a:prstGeom>
        </p:spPr>
      </p:pic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4613A660-3E79-402E-9928-218E1AE2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F342BF3-55DA-4C8A-A0C2-C57EA898203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99542" y="2307771"/>
            <a:ext cx="6745829" cy="554401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小标题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3521529-F2EE-454B-8C35-9BE0F772D0C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99542" y="2862172"/>
            <a:ext cx="6745829" cy="252172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5163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64C0F3-9DED-1E4B-BB77-7D904762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CA48-D77A-9140-99FC-15470DF5085B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42B94DD3-D4ED-4181-BF33-4B055CA9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2D2F15-B724-4A57-A29D-6D59288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B996ACA-9BBF-4C89-9D55-5C14905C1845}"/>
              </a:ext>
            </a:extLst>
          </p:cNvPr>
          <p:cNvSpPr txBox="1"/>
          <p:nvPr userDrawn="1"/>
        </p:nvSpPr>
        <p:spPr>
          <a:xfrm>
            <a:off x="1109151" y="755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致谢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7D53D0D-930F-4D98-AFA2-275007B60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9663" y="1401825"/>
            <a:ext cx="6045880" cy="453458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zh-CN" altLang="en-US" dirty="0"/>
              <a:t>单击此处输入文本</a:t>
            </a:r>
          </a:p>
        </p:txBody>
      </p:sp>
    </p:spTree>
    <p:extLst>
      <p:ext uri="{BB962C8B-B14F-4D97-AF65-F5344CB8AC3E}">
        <p14:creationId xmlns:p14="http://schemas.microsoft.com/office/powerpoint/2010/main" val="1897869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9AA2C5-11B5-B042-8C9B-FADF323F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AAF62B-FD53-B84D-AA8F-CE6337D1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15B8AF-0509-7748-9D17-6750134B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DCA219-5BFA-4614-BE86-315B93A9B6CF}"/>
              </a:ext>
            </a:extLst>
          </p:cNvPr>
          <p:cNvSpPr txBox="1"/>
          <p:nvPr userDrawn="1"/>
        </p:nvSpPr>
        <p:spPr>
          <a:xfrm>
            <a:off x="3441697" y="2274838"/>
            <a:ext cx="4816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THANK</a:t>
            </a:r>
          </a:p>
          <a:p>
            <a:r>
              <a:rPr kumimoji="1" lang="en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YOU</a:t>
            </a:r>
            <a:endParaRPr kumimoji="1"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PingFang SC Light" panose="020B03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4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0" y="2318400"/>
            <a:ext cx="5799600" cy="1198800"/>
          </a:xfrm>
        </p:spPr>
        <p:txBody>
          <a:bodyPr anchor="ctr" anchorCtr="0">
            <a:noAutofit/>
          </a:bodyPr>
          <a:lstStyle>
            <a:lvl1pPr algn="l">
              <a:defRPr sz="3600" b="1">
                <a:solidFill>
                  <a:srgbClr val="404040"/>
                </a:solidFill>
                <a:latin typeface="+mj-lt"/>
              </a:defRPr>
            </a:lvl1pPr>
          </a:lstStyle>
          <a:p>
            <a:r>
              <a:rPr kumimoji="1" lang="zh-CN" altLang="en-US" dirty="0"/>
              <a:t>单击编辑标题样式</a:t>
            </a:r>
            <a:br>
              <a:rPr kumimoji="1" lang="en-US" altLang="zh-CN" dirty="0"/>
            </a:br>
            <a:r>
              <a:rPr kumimoji="1" lang="zh-CN" altLang="en-US" dirty="0"/>
              <a:t>两行标题分割更为合适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0" y="3513395"/>
            <a:ext cx="5799600" cy="436964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0C6F86-57D8-4AF9-8D5E-33A99F7F48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9800" y="-2757608"/>
            <a:ext cx="1265293" cy="2236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CE7E-1CBB-4532-B8DE-0DC543F3F8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0000" y="3513395"/>
            <a:ext cx="5799600" cy="4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39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EEBFD-2089-524A-82E7-964304E6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7CD0F0-92BC-6D4C-9088-E18B22282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85900" y="1825625"/>
            <a:ext cx="8943975" cy="3879850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1B16F4-7DA9-454D-8918-763E9E532E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18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257110-AC03-8949-8445-4F4FF92D2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374967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90B52-88D5-5742-88DF-3885616C1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65646D-826D-4B96-9A95-3535C24E44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62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9AA2C5-11B5-B042-8C9B-FADF323F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E4C9347-952C-4AEA-B08A-92F1BA56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05C2EC-E750-478F-991C-32E2AE9CC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5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1800" y="2597400"/>
            <a:ext cx="6728400" cy="831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zh-CN" altLang="en-US" dirty="0"/>
              <a:t>单击此处编辑母版标题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800" y="3398838"/>
            <a:ext cx="6728400" cy="517525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FC20C6-D1D8-4E4B-8DBD-E3D686E964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1800" y="3440113"/>
            <a:ext cx="6728400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7322" y="2503488"/>
            <a:ext cx="5990493" cy="837590"/>
          </a:xfrm>
        </p:spPr>
        <p:txBody>
          <a:bodyPr anchor="ctr" anchorCtr="0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7322" y="3311649"/>
            <a:ext cx="5990494" cy="4946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8CAC0-FE93-489C-BB57-DDDC480A72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55212" y="2748739"/>
            <a:ext cx="558800" cy="368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E1D168-D345-4A4D-BAAA-C505C52CA9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07322" y="3355793"/>
            <a:ext cx="5990494" cy="40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92140D-9A36-4287-AA29-DFD4E4D99A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7711" y="6340429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4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8701" y="2247900"/>
            <a:ext cx="6991350" cy="3609975"/>
          </a:xfrm>
        </p:spPr>
        <p:txBody>
          <a:bodyPr anchor="t" anchorCtr="0"/>
          <a:lstStyle>
            <a:lvl1pPr marL="144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1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2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3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ACBC42-90DF-9C4C-A2BE-FB58BC86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14CD0E-91E7-D647-B0CE-69496DE0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46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12F34-CE97-B446-A37B-EB474FDB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911" y="1268936"/>
            <a:ext cx="8102600" cy="554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4FF0FB-7073-46B9-8075-C3ED46C03F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44700" y="2032684"/>
            <a:ext cx="81026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483A40-752E-494B-82E8-743628FFEA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44700" y="2971800"/>
            <a:ext cx="81026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A435A4-0216-4B53-BBF5-0B0943298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44700" y="3923271"/>
            <a:ext cx="8102600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DB9DA7-E057-4914-B326-1B36F8B199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2668544"/>
            <a:ext cx="520700" cy="381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C38DAD7-4A4B-4862-BD30-7BF69E564855}"/>
              </a:ext>
            </a:extLst>
          </p:cNvPr>
          <p:cNvSpPr/>
          <p:nvPr userDrawn="1"/>
        </p:nvSpPr>
        <p:spPr>
          <a:xfrm>
            <a:off x="2331307" y="218342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01.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AAF634-9594-419E-A3A7-FB9E16887B1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3681798"/>
            <a:ext cx="520700" cy="381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1691BF2-08A9-4DF4-84C0-AADE21507F6C}"/>
              </a:ext>
            </a:extLst>
          </p:cNvPr>
          <p:cNvSpPr/>
          <p:nvPr userDrawn="1"/>
        </p:nvSpPr>
        <p:spPr>
          <a:xfrm>
            <a:off x="2331307" y="3196678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42E62C-5316-4EDE-8457-3E21F6D47BE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4571484"/>
            <a:ext cx="520700" cy="381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7516D6-AB0F-454C-8728-14E70A69699C}"/>
              </a:ext>
            </a:extLst>
          </p:cNvPr>
          <p:cNvSpPr/>
          <p:nvPr userDrawn="1"/>
        </p:nvSpPr>
        <p:spPr>
          <a:xfrm>
            <a:off x="2331307" y="408636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0D245C68-4D53-4772-867D-33D9558804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7075" y="2032000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8" name="文本占位符 20">
            <a:extLst>
              <a:ext uri="{FF2B5EF4-FFF2-40B4-BE49-F238E27FC236}">
                <a16:creationId xmlns:a16="http://schemas.microsoft.com/office/drawing/2014/main" id="{2E157912-C7D2-42F1-8E7D-9B48ABFA5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7075" y="2983191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9" name="文本占位符 20">
            <a:extLst>
              <a:ext uri="{FF2B5EF4-FFF2-40B4-BE49-F238E27FC236}">
                <a16:creationId xmlns:a16="http://schemas.microsoft.com/office/drawing/2014/main" id="{96892294-EC21-4158-818C-EADF7E907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7075" y="3934383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30" name="灯片编号占位符 5">
            <a:extLst>
              <a:ext uri="{FF2B5EF4-FFF2-40B4-BE49-F238E27FC236}">
                <a16:creationId xmlns:a16="http://schemas.microsoft.com/office/drawing/2014/main" id="{2474DE2D-60C7-4B2D-8BB0-5696356D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81796A6-47CA-4D8F-9549-64294FD2B18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0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76BC7-627C-4BC0-9B2C-C5FD8026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53" y="1508760"/>
            <a:ext cx="7949293" cy="167635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28CFE-714F-4DC2-B3B8-6234D0452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1353" y="3212101"/>
            <a:ext cx="7949293" cy="11001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3FAA6B-5339-4D84-AA6F-C3B919EBE4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295A1DD3-29AF-4EE6-B9B5-5490869C6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88" y="451641"/>
            <a:ext cx="2743200" cy="6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0B13A70-6219-44AE-9F9D-21351CCCA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18"/>
          <a:stretch/>
        </p:blipFill>
        <p:spPr>
          <a:xfrm>
            <a:off x="-9525" y="-19050"/>
            <a:ext cx="12201525" cy="68770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6A84FA-4E29-41C6-A208-7E329FA7B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7892" y="-9525"/>
            <a:ext cx="7745435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01.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11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草, 田地, 建筑&#10;&#10;描述已自动生成">
            <a:extLst>
              <a:ext uri="{FF2B5EF4-FFF2-40B4-BE49-F238E27FC236}">
                <a16:creationId xmlns:a16="http://schemas.microsoft.com/office/drawing/2014/main" id="{DD33F9FD-C1E1-489E-9624-A6A49621F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02" t="9222" r="18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56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4DA86A-E2F3-0442-8D77-88DB2A6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35F5B-CC58-C043-BA0E-50E71FD66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541A7-179B-AC44-8728-74698966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8F588-DBAA-5947-A52A-E444FC590A45}" type="datetime1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4120C-9F48-3E48-B97A-78829C1E8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6BAF8-A954-1F4A-AC24-CE8E61E06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457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63" r:id="rId6"/>
    <p:sldLayoutId id="2147483670" r:id="rId7"/>
    <p:sldLayoutId id="2147483651" r:id="rId8"/>
    <p:sldLayoutId id="2147483666" r:id="rId9"/>
    <p:sldLayoutId id="2147483665" r:id="rId10"/>
    <p:sldLayoutId id="2147483664" r:id="rId11"/>
    <p:sldLayoutId id="2147483671" r:id="rId12"/>
    <p:sldLayoutId id="2147483672" r:id="rId13"/>
    <p:sldLayoutId id="2147483657" r:id="rId14"/>
    <p:sldLayoutId id="2147483652" r:id="rId15"/>
    <p:sldLayoutId id="2147483653" r:id="rId16"/>
    <p:sldLayoutId id="2147483654" r:id="rId17"/>
    <p:sldLayoutId id="2147483656" r:id="rId18"/>
    <p:sldLayoutId id="2147483673" r:id="rId19"/>
    <p:sldLayoutId id="2147483658" r:id="rId20"/>
    <p:sldLayoutId id="2147483659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85.png"/><Relationship Id="rId12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85.png"/><Relationship Id="rId12" Type="http://schemas.openxmlformats.org/officeDocument/2006/relationships/image" Target="../media/image10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85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8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8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68165E-4580-4A86-A4A8-773975FC9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400" dirty="0">
                <a:latin typeface="Consolas" panose="020B0609020204030204" pitchFamily="49" charset="0"/>
              </a:rPr>
              <a:t>DC Motor Drives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C1A927A-DC74-4473-BE60-6F196CA8E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7322" y="3345323"/>
            <a:ext cx="5990494" cy="494688"/>
          </a:xfrm>
        </p:spPr>
        <p:txBody>
          <a:bodyPr/>
          <a:lstStyle/>
          <a:p>
            <a:pPr algn="ctr"/>
            <a:r>
              <a:rPr lang="zh-CN" altLang="en-US" dirty="0">
                <a:latin typeface="Consolas" panose="020B0609020204030204" pitchFamily="49" charset="0"/>
                <a:ea typeface="华文仿宋" panose="02010600040101010101" pitchFamily="2" charset="-122"/>
              </a:rPr>
              <a:t>肖锦松 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</a:rPr>
              <a:t>2022/12/13</a:t>
            </a:r>
            <a:endParaRPr lang="zh-CN" altLang="en-US" dirty="0">
              <a:latin typeface="Consolas" panose="020B0609020204030204" pitchFamily="49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355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5039384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Problem Encountered(1)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E0D0F2-272C-B840-BAB0-BC4C1E1C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56"/>
          <a:stretch/>
        </p:blipFill>
        <p:spPr>
          <a:xfrm>
            <a:off x="7137118" y="2102452"/>
            <a:ext cx="3612446" cy="38845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020A19-3910-E71F-BCE6-3A31233D3EB2}"/>
              </a:ext>
            </a:extLst>
          </p:cNvPr>
          <p:cNvSpPr txBox="1"/>
          <p:nvPr/>
        </p:nvSpPr>
        <p:spPr>
          <a:xfrm>
            <a:off x="1643974" y="1517834"/>
            <a:ext cx="847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电机转速和电枢电流波形的夹杂了大量的谐波，首先尝试修改滤波器的参数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271026-03D6-EAC9-BAF9-381CA676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85" y="4220525"/>
            <a:ext cx="4270443" cy="1500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F7CFAF-08BF-7108-A3F3-78D9C57E72B7}"/>
                  </a:ext>
                </a:extLst>
              </p:cNvPr>
              <p:cNvSpPr txBox="1"/>
              <p:nvPr/>
            </p:nvSpPr>
            <p:spPr>
              <a:xfrm>
                <a:off x="1520204" y="2179314"/>
                <a:ext cx="5162403" cy="1490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一阶低通滤波器的传递函数如下：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𝐺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为了尽可能滤去高次谐波，减小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，在此相当于增大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𝑜𝑖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F7CFAF-08BF-7108-A3F3-78D9C57E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204" y="2179314"/>
                <a:ext cx="5162403" cy="1490536"/>
              </a:xfrm>
              <a:prstGeom prst="rect">
                <a:avLst/>
              </a:prstGeom>
              <a:blipFill>
                <a:blip r:embed="rId4"/>
                <a:stretch>
                  <a:fillRect l="-945" t="-2041" b="-4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7C9F3CF-04EC-EB70-C23F-B5A6480FDF6B}"/>
                  </a:ext>
                </a:extLst>
              </p:cNvPr>
              <p:cNvSpPr txBox="1"/>
              <p:nvPr/>
            </p:nvSpPr>
            <p:spPr>
              <a:xfrm>
                <a:off x="7349747" y="6017638"/>
                <a:ext cx="36124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此时，</a:t>
                </a:r>
                <a:r>
                  <a:rPr lang="en-US" altLang="zh-CN" b="0" dirty="0"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𝑜𝑛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=0.01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𝑜𝑖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=0.02</m:t>
                    </m:r>
                  </m:oMath>
                </a14:m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7C9F3CF-04EC-EB70-C23F-B5A6480FD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47" y="6017638"/>
                <a:ext cx="3612446" cy="369332"/>
              </a:xfrm>
              <a:prstGeom prst="rect">
                <a:avLst/>
              </a:prstGeom>
              <a:blipFill>
                <a:blip r:embed="rId5"/>
                <a:stretch>
                  <a:fillRect l="-1520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5039384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Problem Encountered(2)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F7CFAF-08BF-7108-A3F3-78D9C57E72B7}"/>
                  </a:ext>
                </a:extLst>
              </p:cNvPr>
              <p:cNvSpPr txBox="1"/>
              <p:nvPr/>
            </p:nvSpPr>
            <p:spPr>
              <a:xfrm>
                <a:off x="1293292" y="1416777"/>
                <a:ext cx="5775541" cy="3437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但奇怪的是，尝试上下调节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𝑜𝑛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和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𝑜𝑖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并不能得到一个较好的波形，高次谐波始终存在。（如右图）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在助教的帮助下，对负反馈部分的电路以及参数进行了一些修改。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首先修改了电流反馈系数和转速反馈系数，原先我用额定值进行类似于单位换算，算出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≈15.45</m:t>
                    </m:r>
                  </m:oMath>
                </a14:m>
                <a:r>
                  <a:rPr lang="zh-CN" altLang="en-US" dirty="0">
                    <a:latin typeface="Consolas" panose="020B0609020204030204" pitchFamily="49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≈0.0089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这么做有一定的道理，但其实不一定有必要，回想我在自动控制原理大作业中的系统，状态量也可以直接接回作为负反馈。反而经过换算比如这里的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太小，可能负反馈效果会打折扣。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F7CFAF-08BF-7108-A3F3-78D9C57E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292" y="1416777"/>
                <a:ext cx="5775541" cy="3437608"/>
              </a:xfrm>
              <a:prstGeom prst="rect">
                <a:avLst/>
              </a:prstGeom>
              <a:blipFill>
                <a:blip r:embed="rId2"/>
                <a:stretch>
                  <a:fillRect l="-844" t="-1241" r="-105" b="-1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7C9F3CF-04EC-EB70-C23F-B5A6480FDF6B}"/>
                  </a:ext>
                </a:extLst>
              </p:cNvPr>
              <p:cNvSpPr txBox="1"/>
              <p:nvPr/>
            </p:nvSpPr>
            <p:spPr>
              <a:xfrm>
                <a:off x="7175135" y="5414906"/>
                <a:ext cx="3858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此时，</a:t>
                </a:r>
                <a:r>
                  <a:rPr lang="en-US" altLang="zh-CN" b="0" dirty="0"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𝑜𝑛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=0.006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𝑜𝑖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=0.00005</m:t>
                    </m:r>
                  </m:oMath>
                </a14:m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7C9F3CF-04EC-EB70-C23F-B5A6480FD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135" y="5414906"/>
                <a:ext cx="3858138" cy="369332"/>
              </a:xfrm>
              <a:prstGeom prst="rect">
                <a:avLst/>
              </a:prstGeom>
              <a:blipFill>
                <a:blip r:embed="rId3"/>
                <a:stretch>
                  <a:fillRect l="-1264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703F860-E972-6B52-168A-DA7B955A5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74" b="5572"/>
          <a:stretch/>
        </p:blipFill>
        <p:spPr>
          <a:xfrm>
            <a:off x="7425347" y="1460148"/>
            <a:ext cx="3357714" cy="38161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8F96B0-DC79-2A79-C0D9-66D0C3F39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131" y="4515460"/>
            <a:ext cx="3615864" cy="147389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00AF926-D969-A6BE-C831-9FA18C431E97}"/>
              </a:ext>
            </a:extLst>
          </p:cNvPr>
          <p:cNvSpPr txBox="1"/>
          <p:nvPr/>
        </p:nvSpPr>
        <p:spPr>
          <a:xfrm>
            <a:off x="1498058" y="6033687"/>
            <a:ext cx="6429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Fig-From</a:t>
            </a:r>
            <a:r>
              <a:rPr lang="zh-CN" altLang="en-US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</a:rPr>
              <a:t>my 《Automatic Control Theory》 Project6_report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39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5039384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Problem Encountered(3)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F7CFAF-08BF-7108-A3F3-78D9C57E72B7}"/>
                  </a:ext>
                </a:extLst>
              </p:cNvPr>
              <p:cNvSpPr txBox="1"/>
              <p:nvPr/>
            </p:nvSpPr>
            <p:spPr>
              <a:xfrm>
                <a:off x="1205743" y="1431964"/>
                <a:ext cx="596939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经过多次尝试，考虑电流反馈与转速反馈的“权重”，最终设置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反馈），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（转速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反馈）。并就此设置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PI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控制器参数，最终设置如下：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en-US" altLang="zh-CN" b="0" i="0" dirty="0">
                    <a:solidFill>
                      <a:srgbClr val="008013"/>
                    </a:solidFill>
                    <a:effectLst/>
                    <a:latin typeface="Menlo"/>
                  </a:rPr>
                  <a:t>KP_ASR=0.06;</a:t>
                </a:r>
                <a:endParaRPr lang="en-US" altLang="zh-CN" b="0" i="0" dirty="0">
                  <a:effectLst/>
                  <a:latin typeface="Menlo"/>
                </a:endParaRPr>
              </a:p>
              <a:p>
                <a:pPr algn="ctr"/>
                <a:r>
                  <a:rPr lang="en-US" altLang="zh-CN" b="0" i="0" dirty="0">
                    <a:solidFill>
                      <a:srgbClr val="008013"/>
                    </a:solidFill>
                    <a:effectLst/>
                    <a:latin typeface="Menlo"/>
                  </a:rPr>
                  <a:t>KI_ASR=0.15;</a:t>
                </a:r>
                <a:endParaRPr lang="en-US" altLang="zh-CN" b="0" i="0" dirty="0">
                  <a:effectLst/>
                  <a:latin typeface="Menlo"/>
                </a:endParaRPr>
              </a:p>
              <a:p>
                <a:pPr algn="ctr"/>
                <a:r>
                  <a:rPr lang="en-US" altLang="zh-CN" b="0" i="0" dirty="0">
                    <a:solidFill>
                      <a:srgbClr val="008013"/>
                    </a:solidFill>
                    <a:effectLst/>
                    <a:latin typeface="Menlo"/>
                  </a:rPr>
                  <a:t>KP_ACR=50;</a:t>
                </a:r>
                <a:endParaRPr lang="en-US" altLang="zh-CN" b="0" i="0" dirty="0">
                  <a:effectLst/>
                  <a:latin typeface="Menlo"/>
                </a:endParaRPr>
              </a:p>
              <a:p>
                <a:pPr algn="ctr"/>
                <a:r>
                  <a:rPr lang="en-US" altLang="zh-CN" b="0" i="0" dirty="0">
                    <a:solidFill>
                      <a:srgbClr val="008013"/>
                    </a:solidFill>
                    <a:effectLst/>
                    <a:latin typeface="Menlo"/>
                  </a:rPr>
                  <a:t>KI_ACR=180;</a:t>
                </a:r>
              </a:p>
              <a:p>
                <a:pPr indent="457200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最后还得将</a:t>
                </a:r>
                <a:r>
                  <a:rPr lang="en-US" altLang="zh-CN" dirty="0" err="1">
                    <a:latin typeface="仿宋" panose="02010609060101010101" pitchFamily="49" charset="-122"/>
                    <a:ea typeface="仿宋" panose="02010609060101010101" pitchFamily="49" charset="-122"/>
                  </a:rPr>
                  <a:t>powergui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设置为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Discrete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模式，否则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continuous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模式下电枢电流波形仍不好。为什么？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F7CFAF-08BF-7108-A3F3-78D9C57E7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43" y="1431964"/>
                <a:ext cx="5969392" cy="2585323"/>
              </a:xfrm>
              <a:prstGeom prst="rect">
                <a:avLst/>
              </a:prstGeom>
              <a:blipFill>
                <a:blip r:embed="rId2"/>
                <a:stretch>
                  <a:fillRect l="-919" t="-1415" r="-3473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7C9F3CF-04EC-EB70-C23F-B5A6480FDF6B}"/>
                  </a:ext>
                </a:extLst>
              </p:cNvPr>
              <p:cNvSpPr txBox="1"/>
              <p:nvPr/>
            </p:nvSpPr>
            <p:spPr>
              <a:xfrm>
                <a:off x="7175135" y="5414906"/>
                <a:ext cx="3858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Fig-set Discrete</a:t>
                </a:r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 </a:t>
                </a:r>
                <a:r>
                  <a:rPr lang="en-US" altLang="zh-CN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sub>
                    </m:sSub>
                  </m:oMath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7C9F3CF-04EC-EB70-C23F-B5A6480FD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135" y="5414906"/>
                <a:ext cx="3858138" cy="369332"/>
              </a:xfrm>
              <a:prstGeom prst="rect">
                <a:avLst/>
              </a:prstGeom>
              <a:blipFill>
                <a:blip r:embed="rId3"/>
                <a:stretch>
                  <a:fillRect t="-1311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13C6F03-E639-74CE-0606-1DDA42EE8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98" r="2637"/>
          <a:stretch/>
        </p:blipFill>
        <p:spPr>
          <a:xfrm>
            <a:off x="2099311" y="4083143"/>
            <a:ext cx="3435727" cy="1731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B498BD-E1F7-7E11-C87B-241CEEB6AD51}"/>
                  </a:ext>
                </a:extLst>
              </p:cNvPr>
              <p:cNvSpPr txBox="1"/>
              <p:nvPr/>
            </p:nvSpPr>
            <p:spPr>
              <a:xfrm>
                <a:off x="2325850" y="5880346"/>
                <a:ext cx="32091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Fig-set Continuous</a:t>
                </a:r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sub>
                    </m:sSub>
                  </m:oMath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B498BD-E1F7-7E11-C87B-241CEEB6A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850" y="5880346"/>
                <a:ext cx="3209188" cy="369332"/>
              </a:xfrm>
              <a:prstGeom prst="rect">
                <a:avLst/>
              </a:prstGeom>
              <a:blipFill>
                <a:blip r:embed="rId5"/>
                <a:stretch>
                  <a:fillRect l="-1711" t="-1500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5AC45B5-A217-3E1C-BF08-7B31A65EEF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28"/>
          <a:stretch/>
        </p:blipFill>
        <p:spPr>
          <a:xfrm>
            <a:off x="7128118" y="1431964"/>
            <a:ext cx="3858139" cy="38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5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2870116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Simulation(1)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1. Design ASR and ACR and determine their parameters. The output limit for ASR is 20, and the output limit for ACR is 300;</a:t>
            </a:r>
            <a:endParaRPr lang="zh-CN" altLang="en-US" sz="1800" dirty="0">
              <a:solidFill>
                <a:srgbClr val="FF505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BB8905-60D6-A910-CBBA-770FFCA735BD}"/>
              </a:ext>
            </a:extLst>
          </p:cNvPr>
          <p:cNvSpPr txBox="1"/>
          <p:nvPr/>
        </p:nvSpPr>
        <p:spPr>
          <a:xfrm>
            <a:off x="1883267" y="2562020"/>
            <a:ext cx="8098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利用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</a:rPr>
              <a:t>PID</a:t>
            </a:r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模块内部的输出饱和功能，设置上限和下限分别为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</a:rPr>
              <a:t>+20</a:t>
            </a:r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、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</a:rPr>
              <a:t>-20</a:t>
            </a:r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，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</a:rPr>
              <a:t>+300</a:t>
            </a:r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、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</a:rPr>
              <a:t>-300</a:t>
            </a:r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即可。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B8CF13-5C83-FF69-15B1-281BE798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31" y="3586991"/>
            <a:ext cx="7244803" cy="1629009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0A72AEF5-DDBE-1F4E-413C-68FB68C82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7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3366227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 (2.1)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2. Simulate the system operating with step change from 1250rpm to 1500rpm without load;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BB8905-60D6-A910-CBBA-770FFCA735BD}"/>
              </a:ext>
            </a:extLst>
          </p:cNvPr>
          <p:cNvSpPr txBox="1"/>
          <p:nvPr/>
        </p:nvSpPr>
        <p:spPr>
          <a:xfrm>
            <a:off x="4383277" y="1814048"/>
            <a:ext cx="60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在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</a:rPr>
              <a:t>0.1s</a:t>
            </a:r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时增加速度阶跃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</a:rPr>
              <a:t>1250</a:t>
            </a:r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，在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2s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时增加速度阶跃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250</a:t>
            </a:r>
            <a:endParaRPr lang="zh-CN" altLang="en-US" sz="1800" dirty="0"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6CB567-EB17-8FF6-58AA-5032C48D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86" y="2392892"/>
            <a:ext cx="4232195" cy="29280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D5A250-44CF-98E5-DB96-A5C606F4C0EA}"/>
              </a:ext>
            </a:extLst>
          </p:cNvPr>
          <p:cNvSpPr txBox="1"/>
          <p:nvPr/>
        </p:nvSpPr>
        <p:spPr>
          <a:xfrm>
            <a:off x="1430597" y="5423459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Fig-Speed Ref &amp; Speed Actual (rpm)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EB079A-A105-9543-18EA-FF17DD69487D}"/>
              </a:ext>
            </a:extLst>
          </p:cNvPr>
          <p:cNvSpPr txBox="1"/>
          <p:nvPr/>
        </p:nvSpPr>
        <p:spPr>
          <a:xfrm>
            <a:off x="7061938" y="5423459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Fig-Armature current(A)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46AF1E1-53B0-03DC-3254-2FFF83B8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76" y="2392892"/>
            <a:ext cx="4324989" cy="29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3531597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 (2.2)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2. Simulate the system operating with step change from 1250rpm to 1500rpm without load;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BB8905-60D6-A910-CBBA-770FFCA735BD}"/>
              </a:ext>
            </a:extLst>
          </p:cNvPr>
          <p:cNvSpPr txBox="1"/>
          <p:nvPr/>
        </p:nvSpPr>
        <p:spPr>
          <a:xfrm>
            <a:off x="4383277" y="1814048"/>
            <a:ext cx="60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在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</a:rPr>
              <a:t>0.1s</a:t>
            </a:r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时增加速度阶跃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</a:rPr>
              <a:t>1250</a:t>
            </a:r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，在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2s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时增加速度阶跃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250</a:t>
            </a:r>
            <a:endParaRPr lang="zh-CN" altLang="en-US" sz="1800" dirty="0"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D5A250-44CF-98E5-DB96-A5C606F4C0EA}"/>
              </a:ext>
            </a:extLst>
          </p:cNvPr>
          <p:cNvSpPr txBox="1"/>
          <p:nvPr/>
        </p:nvSpPr>
        <p:spPr>
          <a:xfrm>
            <a:off x="2403363" y="5409155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Fig-ASR Output(V)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293B31-D54F-51E1-DAB1-DD050748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668" y="2308030"/>
            <a:ext cx="4221200" cy="29907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35BE04-244C-7620-4CFD-7ADCFDD9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556" y="2308031"/>
            <a:ext cx="4263776" cy="29907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29B4C9-FD71-C390-5DFC-358B407AE888}"/>
              </a:ext>
            </a:extLst>
          </p:cNvPr>
          <p:cNvSpPr txBox="1"/>
          <p:nvPr/>
        </p:nvSpPr>
        <p:spPr>
          <a:xfrm>
            <a:off x="7285694" y="5414307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Fig-ACR Output(V)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38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3366227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 (2.3)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2. Simulate the system operating with step change from 1250rpm to 1500rpm without load;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BB8905-60D6-A910-CBBA-770FFCA735BD}"/>
              </a:ext>
            </a:extLst>
          </p:cNvPr>
          <p:cNvSpPr txBox="1"/>
          <p:nvPr/>
        </p:nvSpPr>
        <p:spPr>
          <a:xfrm>
            <a:off x="4383277" y="1814048"/>
            <a:ext cx="60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在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</a:rPr>
              <a:t>0.1s</a:t>
            </a:r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时增加速度阶跃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</a:rPr>
              <a:t>1250</a:t>
            </a:r>
            <a:r>
              <a:rPr lang="zh-CN" altLang="en-US" sz="1800" dirty="0">
                <a:latin typeface="Consolas" panose="020B0609020204030204" pitchFamily="49" charset="0"/>
                <a:ea typeface="仿宋" panose="02010609060101010101" pitchFamily="49" charset="-122"/>
              </a:rPr>
              <a:t>，在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2s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时增加速度阶跃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250</a:t>
            </a:r>
            <a:endParaRPr lang="zh-CN" altLang="en-US" sz="1800" dirty="0"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6CB567-EB17-8FF6-58AA-5032C48D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610" y="-16764"/>
            <a:ext cx="1939014" cy="13415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D5A250-44CF-98E5-DB96-A5C606F4C0EA}"/>
              </a:ext>
            </a:extLst>
          </p:cNvPr>
          <p:cNvSpPr txBox="1"/>
          <p:nvPr/>
        </p:nvSpPr>
        <p:spPr>
          <a:xfrm>
            <a:off x="1706385" y="2383782"/>
            <a:ext cx="87792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观察二者波形：看出起动过程分别经历了电流上升 、恒流升速、转速调节这三个阶段 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电流上升阶段：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0.1s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时，电动机的电流由零迅速上升直到饱和值，转速也同时开始上升。图上体现为一个尖峰。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恒流升速阶段：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0.12s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过后，转速设定与转速反馈差值很大，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ASR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输出饱和为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20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，电枢电流处在一个稳定值，约为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20A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，系统此时相当于电流单闭环控制，电动机以最大电流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转矩加速，电机不断加速直到设定的转速。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转速调节阶段：约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0.3s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后，转速达到设定转速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1250rpm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ASR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开始退饱和。由于电机电枢电流比负载电流大，电动机继续加速，电枢电流减小。当电动机的电枢电流减小到与负载电流相等之后，电动机转速下降。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经过转速和电流在稳定点附近的几次调整，系统达到稳态。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第二次加速在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2.5s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，分析同上。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46AF1E1-53B0-03DC-3254-2FFF83B8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20" y="-16764"/>
            <a:ext cx="1981527" cy="13415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D3CA57-E9C5-0CBA-AE35-D60065633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847" y="-27775"/>
            <a:ext cx="1908960" cy="1352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C50C62-3462-7056-23F6-F964C38AD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807" y="-27775"/>
            <a:ext cx="1955096" cy="13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0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3755333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Simulation(3.1)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3. Simulate the system operating at 1500rpm without load at the initial, and then with a load change of 8Nm at t=2.5sec;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0B841D-3723-1F04-620B-7D966215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35" y="2361227"/>
            <a:ext cx="4305053" cy="29597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2F1DE1B-AD1D-97A5-DFC6-76534FA075EC}"/>
              </a:ext>
            </a:extLst>
          </p:cNvPr>
          <p:cNvSpPr txBox="1"/>
          <p:nvPr/>
        </p:nvSpPr>
        <p:spPr>
          <a:xfrm>
            <a:off x="1430597" y="5423459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Fig-Speed Ref &amp; Speed Actual (rpm)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2B6AE85-1641-EBD9-5CF5-63C39CA33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72" y="2335337"/>
            <a:ext cx="4416222" cy="298561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665FDFF-A17F-16B4-8741-8A3FAAFBACF4}"/>
              </a:ext>
            </a:extLst>
          </p:cNvPr>
          <p:cNvSpPr txBox="1"/>
          <p:nvPr/>
        </p:nvSpPr>
        <p:spPr>
          <a:xfrm>
            <a:off x="7061938" y="5423459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Fig-Armature current(A)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2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3755333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Simulation(3.2)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3. Simulate the system operating at 1500rpm without load at the initial, and then with a load change of 8Nm at t=2.5sec;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EE377F-904B-B099-F92F-9C21446E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59" y="2490282"/>
            <a:ext cx="4374224" cy="27360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A5FEC3-34AD-3DA6-6013-B3397D30790C}"/>
              </a:ext>
            </a:extLst>
          </p:cNvPr>
          <p:cNvSpPr txBox="1"/>
          <p:nvPr/>
        </p:nvSpPr>
        <p:spPr>
          <a:xfrm>
            <a:off x="7285694" y="5414307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Fig-ACR Output(V)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3A1E11-A054-A31A-4A7F-692738427DAF}"/>
              </a:ext>
            </a:extLst>
          </p:cNvPr>
          <p:cNvSpPr txBox="1"/>
          <p:nvPr/>
        </p:nvSpPr>
        <p:spPr>
          <a:xfrm>
            <a:off x="2403363" y="5409155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Fig-ASR Output(V)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57F9F6-C990-F7F6-1CFA-B051E04D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322" y="2428233"/>
            <a:ext cx="4101544" cy="27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2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3755333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Simulation(3.3)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3. Simulate the system operating at 1500rpm without load at the initial, and then with a load change of 8Nm at t=2.5sec;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EE377F-904B-B099-F92F-9C21446E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264" y="0"/>
            <a:ext cx="2119212" cy="13255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57F9F6-C990-F7F6-1CFA-B051E04D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042" y="3970"/>
            <a:ext cx="1937222" cy="1321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247F77-DCA9-6858-CC53-D7CF06117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671" y="15641"/>
            <a:ext cx="1940684" cy="13342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B16EBD-9F73-E3AB-D283-D33535392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56" y="3971"/>
            <a:ext cx="1940685" cy="1312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4681D2E-3338-FB75-004E-88476809468D}"/>
                  </a:ext>
                </a:extLst>
              </p:cNvPr>
              <p:cNvSpPr txBox="1"/>
              <p:nvPr/>
            </p:nvSpPr>
            <p:spPr>
              <a:xfrm>
                <a:off x="1706385" y="2647295"/>
                <a:ext cx="8779229" cy="1876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观察二者波形：看出起动过程分别经历了电流上升 、恒流升速、转速调节这三个阶段。分析与任务二基本相同。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2.5s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时，加入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8Nm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负载。由于先前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，根据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𝑙𝑜𝑎𝑑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𝐽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𝜔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，突然加入负载，转速会有略微下降，随后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ASR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输入突增，电流增大，电磁转矩也随之增大。当转速重新回到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1500rpm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趋于恒定，转矩趋于恒定，趋近于负载转矩。因此最终转速也趋于恒定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1500rpm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4681D2E-3338-FB75-004E-884768094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385" y="2647295"/>
                <a:ext cx="8779229" cy="1876283"/>
              </a:xfrm>
              <a:prstGeom prst="rect">
                <a:avLst/>
              </a:prstGeom>
              <a:blipFill>
                <a:blip r:embed="rId6"/>
                <a:stretch>
                  <a:fillRect l="-625" t="-1623" r="-2917" b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00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1DA78-8EFE-4AB2-8AFC-1EE4EC44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859" y="1363981"/>
            <a:ext cx="9806941" cy="45339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Design and simulate a dual-loop DC motor drive system as shown below by using MATLAB/SIMULINK.</a:t>
            </a:r>
          </a:p>
          <a:p>
            <a:pPr marL="0" indent="0">
              <a:buNone/>
            </a:pP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654DE58-9A45-DD00-2CD4-537FBAB1E3B1}"/>
              </a:ext>
            </a:extLst>
          </p:cNvPr>
          <p:cNvGrpSpPr/>
          <p:nvPr/>
        </p:nvGrpSpPr>
        <p:grpSpPr>
          <a:xfrm>
            <a:off x="1234894" y="3674409"/>
            <a:ext cx="7276808" cy="1913863"/>
            <a:chOff x="1234894" y="3526697"/>
            <a:chExt cx="7842622" cy="2061576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CB2DB039-C002-9DDF-A389-FE0488E0078E}"/>
                </a:ext>
              </a:extLst>
            </p:cNvPr>
            <p:cNvSpPr/>
            <p:nvPr/>
          </p:nvSpPr>
          <p:spPr>
            <a:xfrm>
              <a:off x="1234894" y="4666534"/>
              <a:ext cx="1714005" cy="88322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Src:380Vrms/50Hz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11126E4-B364-8C19-924C-34DF30CBDACD}"/>
                </a:ext>
              </a:extLst>
            </p:cNvPr>
            <p:cNvSpPr/>
            <p:nvPr/>
          </p:nvSpPr>
          <p:spPr>
            <a:xfrm>
              <a:off x="3644779" y="4671999"/>
              <a:ext cx="1421359" cy="88981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Diode rectifier 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07AF3333-FAD3-780C-869F-E74AD3936514}"/>
                </a:ext>
              </a:extLst>
            </p:cNvPr>
            <p:cNvSpPr/>
            <p:nvPr/>
          </p:nvSpPr>
          <p:spPr>
            <a:xfrm>
              <a:off x="5541799" y="4666534"/>
              <a:ext cx="1151077" cy="88322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Full Bridge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0690624-F1F9-E8AA-6D8A-A318464EE723}"/>
                </a:ext>
              </a:extLst>
            </p:cNvPr>
            <p:cNvSpPr/>
            <p:nvPr/>
          </p:nvSpPr>
          <p:spPr>
            <a:xfrm>
              <a:off x="8313781" y="3689662"/>
              <a:ext cx="763735" cy="56429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ASR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63142A8-B6D3-21EF-5F24-D4357BC18E32}"/>
                </a:ext>
              </a:extLst>
            </p:cNvPr>
            <p:cNvSpPr/>
            <p:nvPr/>
          </p:nvSpPr>
          <p:spPr>
            <a:xfrm>
              <a:off x="7196878" y="4698454"/>
              <a:ext cx="966337" cy="88981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DC Motor</a:t>
              </a: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C7D3A23A-457A-EDD1-593C-F6865E720718}"/>
                </a:ext>
              </a:extLst>
            </p:cNvPr>
            <p:cNvSpPr/>
            <p:nvPr/>
          </p:nvSpPr>
          <p:spPr>
            <a:xfrm>
              <a:off x="2978058" y="5011551"/>
              <a:ext cx="644256" cy="19319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E89CDD10-6471-F17F-22F7-BF3266D0952A}"/>
                </a:ext>
              </a:extLst>
            </p:cNvPr>
            <p:cNvSpPr/>
            <p:nvPr/>
          </p:nvSpPr>
          <p:spPr>
            <a:xfrm>
              <a:off x="5088603" y="5041271"/>
              <a:ext cx="399953" cy="20418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176CB270-3156-12E0-B9A4-C16622A6EBB6}"/>
                </a:ext>
              </a:extLst>
            </p:cNvPr>
            <p:cNvSpPr/>
            <p:nvPr/>
          </p:nvSpPr>
          <p:spPr>
            <a:xfrm rot="18800177">
              <a:off x="8108259" y="4466963"/>
              <a:ext cx="733268" cy="22813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箭头: 上 13">
              <a:extLst>
                <a:ext uri="{FF2B5EF4-FFF2-40B4-BE49-F238E27FC236}">
                  <a16:creationId xmlns:a16="http://schemas.microsoft.com/office/drawing/2014/main" id="{52FB27F0-153B-2B4F-DAE6-2C673292F971}"/>
                </a:ext>
              </a:extLst>
            </p:cNvPr>
            <p:cNvSpPr/>
            <p:nvPr/>
          </p:nvSpPr>
          <p:spPr>
            <a:xfrm>
              <a:off x="7718013" y="4145032"/>
              <a:ext cx="177554" cy="504075"/>
            </a:xfrm>
            <a:prstGeom prst="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箭头: 上 18">
              <a:extLst>
                <a:ext uri="{FF2B5EF4-FFF2-40B4-BE49-F238E27FC236}">
                  <a16:creationId xmlns:a16="http://schemas.microsoft.com/office/drawing/2014/main" id="{D3C1B575-451B-E83D-66C4-FBAA7F7C0D94}"/>
                </a:ext>
              </a:extLst>
            </p:cNvPr>
            <p:cNvSpPr/>
            <p:nvPr/>
          </p:nvSpPr>
          <p:spPr>
            <a:xfrm rot="16200000">
              <a:off x="7937450" y="3783987"/>
              <a:ext cx="177555" cy="401641"/>
            </a:xfrm>
            <a:prstGeom prst="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F6E119A6-2A49-252D-9A75-14AF87955AF6}"/>
                </a:ext>
              </a:extLst>
            </p:cNvPr>
            <p:cNvSpPr/>
            <p:nvPr/>
          </p:nvSpPr>
          <p:spPr>
            <a:xfrm>
              <a:off x="6725563" y="5043002"/>
              <a:ext cx="399953" cy="20418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195EFC8-A75E-E4EB-1585-C6F0061C664D}"/>
                </a:ext>
              </a:extLst>
            </p:cNvPr>
            <p:cNvSpPr/>
            <p:nvPr/>
          </p:nvSpPr>
          <p:spPr>
            <a:xfrm>
              <a:off x="5290706" y="3659870"/>
              <a:ext cx="763735" cy="56729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PWM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C580369-AAD8-8ACB-CD5E-9226A278D539}"/>
                </a:ext>
              </a:extLst>
            </p:cNvPr>
            <p:cNvSpPr/>
            <p:nvPr/>
          </p:nvSpPr>
          <p:spPr>
            <a:xfrm>
              <a:off x="6519838" y="3671787"/>
              <a:ext cx="763735" cy="56429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ACR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1C5C9D-A763-7658-5673-3EAC9BD55743}"/>
                </a:ext>
              </a:extLst>
            </p:cNvPr>
            <p:cNvSpPr txBox="1"/>
            <p:nvPr/>
          </p:nvSpPr>
          <p:spPr>
            <a:xfrm>
              <a:off x="7406709" y="4265282"/>
              <a:ext cx="311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</a:rPr>
                <a:t>i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217727-9C7B-7805-2C7A-9EB0EEA6E99A}"/>
                </a:ext>
              </a:extLst>
            </p:cNvPr>
            <p:cNvSpPr txBox="1"/>
            <p:nvPr/>
          </p:nvSpPr>
          <p:spPr>
            <a:xfrm>
              <a:off x="8418170" y="461357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</a:rPr>
                <a:t>n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A0487DE-1186-C36B-6C9B-B7D4C4FE6E3D}"/>
                </a:ext>
              </a:extLst>
            </p:cNvPr>
            <p:cNvSpPr txBox="1"/>
            <p:nvPr/>
          </p:nvSpPr>
          <p:spPr>
            <a:xfrm>
              <a:off x="7352420" y="3985339"/>
              <a:ext cx="311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</a:rPr>
                <a:t>-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114ECC5-46C5-F7FA-79F8-F02743447BA2}"/>
                </a:ext>
              </a:extLst>
            </p:cNvPr>
            <p:cNvSpPr txBox="1"/>
            <p:nvPr/>
          </p:nvSpPr>
          <p:spPr>
            <a:xfrm>
              <a:off x="8753122" y="4293175"/>
              <a:ext cx="311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</a:rPr>
                <a:t>-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3" name="箭头: 上 22">
              <a:extLst>
                <a:ext uri="{FF2B5EF4-FFF2-40B4-BE49-F238E27FC236}">
                  <a16:creationId xmlns:a16="http://schemas.microsoft.com/office/drawing/2014/main" id="{6047A215-D766-0705-F78C-7B4C1F9C00A9}"/>
                </a:ext>
              </a:extLst>
            </p:cNvPr>
            <p:cNvSpPr/>
            <p:nvPr/>
          </p:nvSpPr>
          <p:spPr>
            <a:xfrm rot="16200000">
              <a:off x="7427568" y="3783987"/>
              <a:ext cx="177555" cy="401641"/>
            </a:xfrm>
            <a:prstGeom prst="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E1DE2E9-79F7-041D-1721-BF1F740BAB9C}"/>
                </a:ext>
              </a:extLst>
            </p:cNvPr>
            <p:cNvSpPr txBox="1"/>
            <p:nvPr/>
          </p:nvSpPr>
          <p:spPr>
            <a:xfrm>
              <a:off x="7730244" y="3526697"/>
              <a:ext cx="311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</a:rPr>
                <a:t>+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7" name="箭头: 上 26">
              <a:extLst>
                <a:ext uri="{FF2B5EF4-FFF2-40B4-BE49-F238E27FC236}">
                  <a16:creationId xmlns:a16="http://schemas.microsoft.com/office/drawing/2014/main" id="{CA521A49-6308-DEEE-F027-55A4893E427A}"/>
                </a:ext>
              </a:extLst>
            </p:cNvPr>
            <p:cNvSpPr/>
            <p:nvPr/>
          </p:nvSpPr>
          <p:spPr>
            <a:xfrm rot="16200000">
              <a:off x="6182386" y="3761200"/>
              <a:ext cx="177556" cy="433445"/>
            </a:xfrm>
            <a:prstGeom prst="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EE632A1B-FFA2-DD90-5F79-4B2CF3A2B815}"/>
                </a:ext>
              </a:extLst>
            </p:cNvPr>
            <p:cNvSpPr/>
            <p:nvPr/>
          </p:nvSpPr>
          <p:spPr>
            <a:xfrm rot="5400000">
              <a:off x="5472596" y="4360439"/>
              <a:ext cx="399953" cy="20418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9" name="Group 3">
            <a:extLst>
              <a:ext uri="{FF2B5EF4-FFF2-40B4-BE49-F238E27FC236}">
                <a16:creationId xmlns:a16="http://schemas.microsoft.com/office/drawing/2014/main" id="{BF2A3378-B14D-637C-3CEB-0ED4D61D9B77}"/>
              </a:ext>
            </a:extLst>
          </p:cNvPr>
          <p:cNvGrpSpPr>
            <a:grpSpLocks/>
          </p:cNvGrpSpPr>
          <p:nvPr/>
        </p:nvGrpSpPr>
        <p:grpSpPr bwMode="auto">
          <a:xfrm>
            <a:off x="7655502" y="2376660"/>
            <a:ext cx="3290811" cy="2558215"/>
            <a:chOff x="1181" y="1130"/>
            <a:chExt cx="3542" cy="2925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034EF917-81DC-DAA7-1570-B4414D84F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" y="3659"/>
              <a:ext cx="113" cy="100"/>
            </a:xfrm>
            <a:custGeom>
              <a:avLst/>
              <a:gdLst>
                <a:gd name="T0" fmla="*/ 0 w 228"/>
                <a:gd name="T1" fmla="*/ 1 h 199"/>
                <a:gd name="T2" fmla="*/ 0 w 228"/>
                <a:gd name="T3" fmla="*/ 1 h 199"/>
                <a:gd name="T4" fmla="*/ 0 w 228"/>
                <a:gd name="T5" fmla="*/ 1 h 199"/>
                <a:gd name="T6" fmla="*/ 0 w 228"/>
                <a:gd name="T7" fmla="*/ 0 h 199"/>
                <a:gd name="T8" fmla="*/ 0 w 228"/>
                <a:gd name="T9" fmla="*/ 1 h 199"/>
                <a:gd name="T10" fmla="*/ 0 w 228"/>
                <a:gd name="T11" fmla="*/ 1 h 199"/>
                <a:gd name="T12" fmla="*/ 0 w 228"/>
                <a:gd name="T13" fmla="*/ 1 h 199"/>
                <a:gd name="T14" fmla="*/ 0 w 228"/>
                <a:gd name="T15" fmla="*/ 1 h 199"/>
                <a:gd name="T16" fmla="*/ 0 w 228"/>
                <a:gd name="T17" fmla="*/ 1 h 199"/>
                <a:gd name="T18" fmla="*/ 0 w 228"/>
                <a:gd name="T19" fmla="*/ 1 h 199"/>
                <a:gd name="T20" fmla="*/ 0 w 228"/>
                <a:gd name="T21" fmla="*/ 1 h 199"/>
                <a:gd name="T22" fmla="*/ 0 w 228"/>
                <a:gd name="T23" fmla="*/ 1 h 199"/>
                <a:gd name="T24" fmla="*/ 0 w 228"/>
                <a:gd name="T25" fmla="*/ 1 h 19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8"/>
                <a:gd name="T40" fmla="*/ 0 h 199"/>
                <a:gd name="T41" fmla="*/ 228 w 228"/>
                <a:gd name="T42" fmla="*/ 199 h 19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8" h="199">
                  <a:moveTo>
                    <a:pt x="0" y="105"/>
                  </a:moveTo>
                  <a:lnTo>
                    <a:pt x="18" y="56"/>
                  </a:lnTo>
                  <a:lnTo>
                    <a:pt x="55" y="16"/>
                  </a:lnTo>
                  <a:lnTo>
                    <a:pt x="119" y="0"/>
                  </a:lnTo>
                  <a:lnTo>
                    <a:pt x="174" y="16"/>
                  </a:lnTo>
                  <a:lnTo>
                    <a:pt x="210" y="56"/>
                  </a:lnTo>
                  <a:lnTo>
                    <a:pt x="228" y="105"/>
                  </a:lnTo>
                  <a:lnTo>
                    <a:pt x="210" y="152"/>
                  </a:lnTo>
                  <a:lnTo>
                    <a:pt x="174" y="192"/>
                  </a:lnTo>
                  <a:lnTo>
                    <a:pt x="119" y="199"/>
                  </a:lnTo>
                  <a:lnTo>
                    <a:pt x="55" y="192"/>
                  </a:lnTo>
                  <a:lnTo>
                    <a:pt x="18" y="152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Line 5">
              <a:extLst>
                <a:ext uri="{FF2B5EF4-FFF2-40B4-BE49-F238E27FC236}">
                  <a16:creationId xmlns:a16="http://schemas.microsoft.com/office/drawing/2014/main" id="{1F1731C7-1A23-11C6-4643-0605507399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1" y="3576"/>
              <a:ext cx="1" cy="8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FC264EEE-3B09-5CE5-1894-BB263F9F2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" y="3512"/>
              <a:ext cx="82" cy="71"/>
            </a:xfrm>
            <a:custGeom>
              <a:avLst/>
              <a:gdLst>
                <a:gd name="T0" fmla="*/ 0 w 165"/>
                <a:gd name="T1" fmla="*/ 0 h 144"/>
                <a:gd name="T2" fmla="*/ 0 w 165"/>
                <a:gd name="T3" fmla="*/ 0 h 144"/>
                <a:gd name="T4" fmla="*/ 0 w 165"/>
                <a:gd name="T5" fmla="*/ 0 h 144"/>
                <a:gd name="T6" fmla="*/ 0 w 165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5"/>
                <a:gd name="T13" fmla="*/ 0 h 144"/>
                <a:gd name="T14" fmla="*/ 165 w 165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5" h="144">
                  <a:moveTo>
                    <a:pt x="0" y="144"/>
                  </a:moveTo>
                  <a:lnTo>
                    <a:pt x="83" y="0"/>
                  </a:lnTo>
                  <a:lnTo>
                    <a:pt x="165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EFEFB576-5D5F-BACF-F447-CF990C786A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1" y="3823"/>
              <a:ext cx="1" cy="135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5AB541EC-A13B-C7BE-D30A-57D7E6CD5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" y="3759"/>
              <a:ext cx="82" cy="72"/>
            </a:xfrm>
            <a:custGeom>
              <a:avLst/>
              <a:gdLst>
                <a:gd name="T0" fmla="*/ 0 w 165"/>
                <a:gd name="T1" fmla="*/ 1 h 144"/>
                <a:gd name="T2" fmla="*/ 0 w 165"/>
                <a:gd name="T3" fmla="*/ 0 h 144"/>
                <a:gd name="T4" fmla="*/ 0 w 165"/>
                <a:gd name="T5" fmla="*/ 1 h 144"/>
                <a:gd name="T6" fmla="*/ 0 w 165"/>
                <a:gd name="T7" fmla="*/ 1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5"/>
                <a:gd name="T13" fmla="*/ 0 h 144"/>
                <a:gd name="T14" fmla="*/ 165 w 165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5" h="144">
                  <a:moveTo>
                    <a:pt x="0" y="144"/>
                  </a:moveTo>
                  <a:lnTo>
                    <a:pt x="83" y="0"/>
                  </a:lnTo>
                  <a:lnTo>
                    <a:pt x="165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23813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Line 9">
              <a:extLst>
                <a:ext uri="{FF2B5EF4-FFF2-40B4-BE49-F238E27FC236}">
                  <a16:creationId xmlns:a16="http://schemas.microsoft.com/office/drawing/2014/main" id="{60A81957-F8ED-99DF-50DC-E62A57CC9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9" y="3711"/>
              <a:ext cx="112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5414324D-9310-A3A8-7A07-C8140BF3E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3675"/>
              <a:ext cx="83" cy="72"/>
            </a:xfrm>
            <a:custGeom>
              <a:avLst/>
              <a:gdLst>
                <a:gd name="T0" fmla="*/ 1 w 164"/>
                <a:gd name="T1" fmla="*/ 1 h 144"/>
                <a:gd name="T2" fmla="*/ 0 w 164"/>
                <a:gd name="T3" fmla="*/ 1 h 144"/>
                <a:gd name="T4" fmla="*/ 1 w 164"/>
                <a:gd name="T5" fmla="*/ 0 h 144"/>
                <a:gd name="T6" fmla="*/ 1 w 164"/>
                <a:gd name="T7" fmla="*/ 1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44"/>
                <a:gd name="T14" fmla="*/ 164 w 164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44">
                  <a:moveTo>
                    <a:pt x="164" y="144"/>
                  </a:moveTo>
                  <a:lnTo>
                    <a:pt x="0" y="73"/>
                  </a:lnTo>
                  <a:lnTo>
                    <a:pt x="164" y="0"/>
                  </a:lnTo>
                  <a:lnTo>
                    <a:pt x="164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Line 11">
              <a:extLst>
                <a:ext uri="{FF2B5EF4-FFF2-40B4-BE49-F238E27FC236}">
                  <a16:creationId xmlns:a16="http://schemas.microsoft.com/office/drawing/2014/main" id="{2519B1C6-5C48-BBFD-01AA-9B903CF5E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620"/>
              <a:ext cx="86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12">
              <a:extLst>
                <a:ext uri="{FF2B5EF4-FFF2-40B4-BE49-F238E27FC236}">
                  <a16:creationId xmlns:a16="http://schemas.microsoft.com/office/drawing/2014/main" id="{244B6FD6-45F2-E6AA-45A4-9DDF9C1DC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" y="3789"/>
              <a:ext cx="274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n*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48FD00BC-C1E5-BCB0-0BFC-C0E73DE9B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7" y="1964"/>
              <a:ext cx="401" cy="1747"/>
            </a:xfrm>
            <a:custGeom>
              <a:avLst/>
              <a:gdLst>
                <a:gd name="T0" fmla="*/ 1 w 802"/>
                <a:gd name="T1" fmla="*/ 0 h 3496"/>
                <a:gd name="T2" fmla="*/ 1 w 802"/>
                <a:gd name="T3" fmla="*/ 0 h 3496"/>
                <a:gd name="T4" fmla="*/ 0 w 802"/>
                <a:gd name="T5" fmla="*/ 0 h 3496"/>
                <a:gd name="T6" fmla="*/ 0 60000 65536"/>
                <a:gd name="T7" fmla="*/ 0 60000 65536"/>
                <a:gd name="T8" fmla="*/ 0 60000 65536"/>
                <a:gd name="T9" fmla="*/ 0 w 802"/>
                <a:gd name="T10" fmla="*/ 0 h 3496"/>
                <a:gd name="T11" fmla="*/ 802 w 802"/>
                <a:gd name="T12" fmla="*/ 3496 h 34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02" h="3496">
                  <a:moveTo>
                    <a:pt x="802" y="0"/>
                  </a:moveTo>
                  <a:lnTo>
                    <a:pt x="802" y="3496"/>
                  </a:lnTo>
                  <a:lnTo>
                    <a:pt x="0" y="3496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0B2CD67F-2F4F-5FF5-620B-B609C10E1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1421"/>
              <a:ext cx="456" cy="403"/>
            </a:xfrm>
            <a:custGeom>
              <a:avLst/>
              <a:gdLst>
                <a:gd name="T0" fmla="*/ 0 w 912"/>
                <a:gd name="T1" fmla="*/ 1 h 806"/>
                <a:gd name="T2" fmla="*/ 1 w 912"/>
                <a:gd name="T3" fmla="*/ 1 h 806"/>
                <a:gd name="T4" fmla="*/ 1 w 912"/>
                <a:gd name="T5" fmla="*/ 1 h 806"/>
                <a:gd name="T6" fmla="*/ 1 w 912"/>
                <a:gd name="T7" fmla="*/ 1 h 806"/>
                <a:gd name="T8" fmla="*/ 1 w 912"/>
                <a:gd name="T9" fmla="*/ 1 h 806"/>
                <a:gd name="T10" fmla="*/ 1 w 912"/>
                <a:gd name="T11" fmla="*/ 1 h 806"/>
                <a:gd name="T12" fmla="*/ 1 w 912"/>
                <a:gd name="T13" fmla="*/ 0 h 806"/>
                <a:gd name="T14" fmla="*/ 1 w 912"/>
                <a:gd name="T15" fmla="*/ 1 h 806"/>
                <a:gd name="T16" fmla="*/ 1 w 912"/>
                <a:gd name="T17" fmla="*/ 1 h 806"/>
                <a:gd name="T18" fmla="*/ 1 w 912"/>
                <a:gd name="T19" fmla="*/ 1 h 806"/>
                <a:gd name="T20" fmla="*/ 1 w 912"/>
                <a:gd name="T21" fmla="*/ 1 h 806"/>
                <a:gd name="T22" fmla="*/ 1 w 912"/>
                <a:gd name="T23" fmla="*/ 1 h 806"/>
                <a:gd name="T24" fmla="*/ 1 w 912"/>
                <a:gd name="T25" fmla="*/ 1 h 806"/>
                <a:gd name="T26" fmla="*/ 1 w 912"/>
                <a:gd name="T27" fmla="*/ 1 h 806"/>
                <a:gd name="T28" fmla="*/ 1 w 912"/>
                <a:gd name="T29" fmla="*/ 1 h 806"/>
                <a:gd name="T30" fmla="*/ 1 w 912"/>
                <a:gd name="T31" fmla="*/ 1 h 806"/>
                <a:gd name="T32" fmla="*/ 1 w 912"/>
                <a:gd name="T33" fmla="*/ 1 h 806"/>
                <a:gd name="T34" fmla="*/ 1 w 912"/>
                <a:gd name="T35" fmla="*/ 1 h 806"/>
                <a:gd name="T36" fmla="*/ 1 w 912"/>
                <a:gd name="T37" fmla="*/ 1 h 806"/>
                <a:gd name="T38" fmla="*/ 1 w 912"/>
                <a:gd name="T39" fmla="*/ 1 h 806"/>
                <a:gd name="T40" fmla="*/ 1 w 912"/>
                <a:gd name="T41" fmla="*/ 1 h 806"/>
                <a:gd name="T42" fmla="*/ 1 w 912"/>
                <a:gd name="T43" fmla="*/ 1 h 806"/>
                <a:gd name="T44" fmla="*/ 1 w 912"/>
                <a:gd name="T45" fmla="*/ 1 h 806"/>
                <a:gd name="T46" fmla="*/ 1 w 912"/>
                <a:gd name="T47" fmla="*/ 1 h 806"/>
                <a:gd name="T48" fmla="*/ 0 w 912"/>
                <a:gd name="T49" fmla="*/ 1 h 80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12"/>
                <a:gd name="T76" fmla="*/ 0 h 806"/>
                <a:gd name="T77" fmla="*/ 912 w 912"/>
                <a:gd name="T78" fmla="*/ 806 h 80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12" h="806">
                  <a:moveTo>
                    <a:pt x="0" y="399"/>
                  </a:moveTo>
                  <a:lnTo>
                    <a:pt x="18" y="303"/>
                  </a:lnTo>
                  <a:lnTo>
                    <a:pt x="63" y="199"/>
                  </a:lnTo>
                  <a:lnTo>
                    <a:pt x="136" y="120"/>
                  </a:lnTo>
                  <a:lnTo>
                    <a:pt x="228" y="55"/>
                  </a:lnTo>
                  <a:lnTo>
                    <a:pt x="338" y="16"/>
                  </a:lnTo>
                  <a:lnTo>
                    <a:pt x="455" y="0"/>
                  </a:lnTo>
                  <a:lnTo>
                    <a:pt x="575" y="16"/>
                  </a:lnTo>
                  <a:lnTo>
                    <a:pt x="685" y="55"/>
                  </a:lnTo>
                  <a:lnTo>
                    <a:pt x="784" y="120"/>
                  </a:lnTo>
                  <a:lnTo>
                    <a:pt x="858" y="199"/>
                  </a:lnTo>
                  <a:lnTo>
                    <a:pt x="903" y="303"/>
                  </a:lnTo>
                  <a:lnTo>
                    <a:pt x="912" y="399"/>
                  </a:lnTo>
                  <a:lnTo>
                    <a:pt x="903" y="503"/>
                  </a:lnTo>
                  <a:lnTo>
                    <a:pt x="858" y="598"/>
                  </a:lnTo>
                  <a:lnTo>
                    <a:pt x="784" y="686"/>
                  </a:lnTo>
                  <a:lnTo>
                    <a:pt x="685" y="749"/>
                  </a:lnTo>
                  <a:lnTo>
                    <a:pt x="575" y="790"/>
                  </a:lnTo>
                  <a:lnTo>
                    <a:pt x="455" y="806"/>
                  </a:lnTo>
                  <a:lnTo>
                    <a:pt x="338" y="790"/>
                  </a:lnTo>
                  <a:lnTo>
                    <a:pt x="228" y="749"/>
                  </a:lnTo>
                  <a:lnTo>
                    <a:pt x="136" y="686"/>
                  </a:lnTo>
                  <a:lnTo>
                    <a:pt x="63" y="598"/>
                  </a:lnTo>
                  <a:lnTo>
                    <a:pt x="18" y="503"/>
                  </a:lnTo>
                  <a:lnTo>
                    <a:pt x="0" y="399"/>
                  </a:lnTo>
                  <a:close/>
                </a:path>
              </a:pathLst>
            </a:custGeom>
            <a:solidFill>
              <a:srgbClr val="FFFFFF"/>
            </a:solidFill>
            <a:ln w="238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26D657B6-3035-C7DA-5191-0475AE735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" y="1421"/>
              <a:ext cx="457" cy="403"/>
            </a:xfrm>
            <a:custGeom>
              <a:avLst/>
              <a:gdLst>
                <a:gd name="T0" fmla="*/ 0 w 914"/>
                <a:gd name="T1" fmla="*/ 1 h 806"/>
                <a:gd name="T2" fmla="*/ 1 w 914"/>
                <a:gd name="T3" fmla="*/ 1 h 806"/>
                <a:gd name="T4" fmla="*/ 1 w 914"/>
                <a:gd name="T5" fmla="*/ 1 h 806"/>
                <a:gd name="T6" fmla="*/ 1 w 914"/>
                <a:gd name="T7" fmla="*/ 1 h 806"/>
                <a:gd name="T8" fmla="*/ 1 w 914"/>
                <a:gd name="T9" fmla="*/ 1 h 806"/>
                <a:gd name="T10" fmla="*/ 1 w 914"/>
                <a:gd name="T11" fmla="*/ 1 h 806"/>
                <a:gd name="T12" fmla="*/ 1 w 914"/>
                <a:gd name="T13" fmla="*/ 0 h 806"/>
                <a:gd name="T14" fmla="*/ 1 w 914"/>
                <a:gd name="T15" fmla="*/ 1 h 806"/>
                <a:gd name="T16" fmla="*/ 1 w 914"/>
                <a:gd name="T17" fmla="*/ 1 h 806"/>
                <a:gd name="T18" fmla="*/ 1 w 914"/>
                <a:gd name="T19" fmla="*/ 1 h 806"/>
                <a:gd name="T20" fmla="*/ 1 w 914"/>
                <a:gd name="T21" fmla="*/ 1 h 806"/>
                <a:gd name="T22" fmla="*/ 1 w 914"/>
                <a:gd name="T23" fmla="*/ 1 h 806"/>
                <a:gd name="T24" fmla="*/ 1 w 914"/>
                <a:gd name="T25" fmla="*/ 1 h 806"/>
                <a:gd name="T26" fmla="*/ 1 w 914"/>
                <a:gd name="T27" fmla="*/ 1 h 806"/>
                <a:gd name="T28" fmla="*/ 1 w 914"/>
                <a:gd name="T29" fmla="*/ 1 h 806"/>
                <a:gd name="T30" fmla="*/ 1 w 914"/>
                <a:gd name="T31" fmla="*/ 1 h 806"/>
                <a:gd name="T32" fmla="*/ 1 w 914"/>
                <a:gd name="T33" fmla="*/ 1 h 806"/>
                <a:gd name="T34" fmla="*/ 1 w 914"/>
                <a:gd name="T35" fmla="*/ 1 h 806"/>
                <a:gd name="T36" fmla="*/ 1 w 914"/>
                <a:gd name="T37" fmla="*/ 1 h 806"/>
                <a:gd name="T38" fmla="*/ 1 w 914"/>
                <a:gd name="T39" fmla="*/ 1 h 806"/>
                <a:gd name="T40" fmla="*/ 1 w 914"/>
                <a:gd name="T41" fmla="*/ 1 h 806"/>
                <a:gd name="T42" fmla="*/ 1 w 914"/>
                <a:gd name="T43" fmla="*/ 1 h 806"/>
                <a:gd name="T44" fmla="*/ 1 w 914"/>
                <a:gd name="T45" fmla="*/ 1 h 806"/>
                <a:gd name="T46" fmla="*/ 1 w 914"/>
                <a:gd name="T47" fmla="*/ 1 h 806"/>
                <a:gd name="T48" fmla="*/ 0 w 914"/>
                <a:gd name="T49" fmla="*/ 1 h 80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14"/>
                <a:gd name="T76" fmla="*/ 0 h 806"/>
                <a:gd name="T77" fmla="*/ 914 w 914"/>
                <a:gd name="T78" fmla="*/ 806 h 80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14" h="806">
                  <a:moveTo>
                    <a:pt x="0" y="399"/>
                  </a:moveTo>
                  <a:lnTo>
                    <a:pt x="19" y="303"/>
                  </a:lnTo>
                  <a:lnTo>
                    <a:pt x="65" y="199"/>
                  </a:lnTo>
                  <a:lnTo>
                    <a:pt x="138" y="120"/>
                  </a:lnTo>
                  <a:lnTo>
                    <a:pt x="230" y="55"/>
                  </a:lnTo>
                  <a:lnTo>
                    <a:pt x="338" y="16"/>
                  </a:lnTo>
                  <a:lnTo>
                    <a:pt x="457" y="0"/>
                  </a:lnTo>
                  <a:lnTo>
                    <a:pt x="576" y="16"/>
                  </a:lnTo>
                  <a:lnTo>
                    <a:pt x="685" y="55"/>
                  </a:lnTo>
                  <a:lnTo>
                    <a:pt x="786" y="120"/>
                  </a:lnTo>
                  <a:lnTo>
                    <a:pt x="858" y="199"/>
                  </a:lnTo>
                  <a:lnTo>
                    <a:pt x="905" y="303"/>
                  </a:lnTo>
                  <a:lnTo>
                    <a:pt x="914" y="399"/>
                  </a:lnTo>
                  <a:lnTo>
                    <a:pt x="905" y="503"/>
                  </a:lnTo>
                  <a:lnTo>
                    <a:pt x="858" y="598"/>
                  </a:lnTo>
                  <a:lnTo>
                    <a:pt x="786" y="686"/>
                  </a:lnTo>
                  <a:lnTo>
                    <a:pt x="685" y="749"/>
                  </a:lnTo>
                  <a:lnTo>
                    <a:pt x="576" y="790"/>
                  </a:lnTo>
                  <a:lnTo>
                    <a:pt x="457" y="806"/>
                  </a:lnTo>
                  <a:lnTo>
                    <a:pt x="338" y="790"/>
                  </a:lnTo>
                  <a:lnTo>
                    <a:pt x="230" y="749"/>
                  </a:lnTo>
                  <a:lnTo>
                    <a:pt x="138" y="686"/>
                  </a:lnTo>
                  <a:lnTo>
                    <a:pt x="65" y="598"/>
                  </a:lnTo>
                  <a:lnTo>
                    <a:pt x="19" y="503"/>
                  </a:lnTo>
                  <a:lnTo>
                    <a:pt x="0" y="399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Line 16">
              <a:extLst>
                <a:ext uri="{FF2B5EF4-FFF2-40B4-BE49-F238E27FC236}">
                  <a16:creationId xmlns:a16="http://schemas.microsoft.com/office/drawing/2014/main" id="{7E015B21-9DCE-6349-2E7F-6A0303CE14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1" y="1473"/>
              <a:ext cx="543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Line 17">
              <a:extLst>
                <a:ext uri="{FF2B5EF4-FFF2-40B4-BE49-F238E27FC236}">
                  <a16:creationId xmlns:a16="http://schemas.microsoft.com/office/drawing/2014/main" id="{A9255D55-09B6-35D3-4CAB-C33B44B1B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1" y="1620"/>
              <a:ext cx="457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Line 18">
              <a:extLst>
                <a:ext uri="{FF2B5EF4-FFF2-40B4-BE49-F238E27FC236}">
                  <a16:creationId xmlns:a16="http://schemas.microsoft.com/office/drawing/2014/main" id="{D40461A9-B239-E4E3-5EE5-FAC405F73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1" y="1772"/>
              <a:ext cx="543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Line 19">
              <a:extLst>
                <a:ext uri="{FF2B5EF4-FFF2-40B4-BE49-F238E27FC236}">
                  <a16:creationId xmlns:a16="http://schemas.microsoft.com/office/drawing/2014/main" id="{E880250B-9F07-64AB-5D7E-B7ED387FC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" y="1620"/>
              <a:ext cx="456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Rectangle 20">
              <a:extLst>
                <a:ext uri="{FF2B5EF4-FFF2-40B4-BE49-F238E27FC236}">
                  <a16:creationId xmlns:a16="http://schemas.microsoft.com/office/drawing/2014/main" id="{AEC6D06B-1D64-646C-E3A1-9C26B48E6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130"/>
              <a:ext cx="461" cy="710"/>
            </a:xfrm>
            <a:prstGeom prst="rect">
              <a:avLst/>
            </a:prstGeom>
            <a:solidFill>
              <a:srgbClr val="CCFFFF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7" name="Line 21">
              <a:extLst>
                <a:ext uri="{FF2B5EF4-FFF2-40B4-BE49-F238E27FC236}">
                  <a16:creationId xmlns:a16="http://schemas.microsoft.com/office/drawing/2014/main" id="{D120715B-990E-EAA4-D97B-C323640D4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2" y="1213"/>
              <a:ext cx="50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Line 22">
              <a:extLst>
                <a:ext uri="{FF2B5EF4-FFF2-40B4-BE49-F238E27FC236}">
                  <a16:creationId xmlns:a16="http://schemas.microsoft.com/office/drawing/2014/main" id="{7E9BA387-C81A-509F-9699-6C55109330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4" y="1213"/>
              <a:ext cx="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A8E5E50F-B677-5A87-9D14-9D3FEDD7E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178"/>
              <a:ext cx="342" cy="35"/>
            </a:xfrm>
            <a:custGeom>
              <a:avLst/>
              <a:gdLst>
                <a:gd name="T0" fmla="*/ 1 w 684"/>
                <a:gd name="T1" fmla="*/ 0 h 71"/>
                <a:gd name="T2" fmla="*/ 1 w 684"/>
                <a:gd name="T3" fmla="*/ 0 h 71"/>
                <a:gd name="T4" fmla="*/ 1 w 684"/>
                <a:gd name="T5" fmla="*/ 0 h 71"/>
                <a:gd name="T6" fmla="*/ 1 w 684"/>
                <a:gd name="T7" fmla="*/ 0 h 71"/>
                <a:gd name="T8" fmla="*/ 1 w 684"/>
                <a:gd name="T9" fmla="*/ 0 h 71"/>
                <a:gd name="T10" fmla="*/ 1 w 684"/>
                <a:gd name="T11" fmla="*/ 0 h 71"/>
                <a:gd name="T12" fmla="*/ 1 w 684"/>
                <a:gd name="T13" fmla="*/ 0 h 71"/>
                <a:gd name="T14" fmla="*/ 1 w 684"/>
                <a:gd name="T15" fmla="*/ 0 h 71"/>
                <a:gd name="T16" fmla="*/ 1 w 684"/>
                <a:gd name="T17" fmla="*/ 0 h 71"/>
                <a:gd name="T18" fmla="*/ 1 w 684"/>
                <a:gd name="T19" fmla="*/ 0 h 71"/>
                <a:gd name="T20" fmla="*/ 1 w 684"/>
                <a:gd name="T21" fmla="*/ 0 h 71"/>
                <a:gd name="T22" fmla="*/ 1 w 684"/>
                <a:gd name="T23" fmla="*/ 0 h 71"/>
                <a:gd name="T24" fmla="*/ 1 w 684"/>
                <a:gd name="T25" fmla="*/ 0 h 71"/>
                <a:gd name="T26" fmla="*/ 1 w 684"/>
                <a:gd name="T27" fmla="*/ 0 h 71"/>
                <a:gd name="T28" fmla="*/ 1 w 684"/>
                <a:gd name="T29" fmla="*/ 0 h 71"/>
                <a:gd name="T30" fmla="*/ 1 w 684"/>
                <a:gd name="T31" fmla="*/ 0 h 71"/>
                <a:gd name="T32" fmla="*/ 1 w 684"/>
                <a:gd name="T33" fmla="*/ 0 h 71"/>
                <a:gd name="T34" fmla="*/ 1 w 684"/>
                <a:gd name="T35" fmla="*/ 0 h 71"/>
                <a:gd name="T36" fmla="*/ 1 w 684"/>
                <a:gd name="T37" fmla="*/ 0 h 71"/>
                <a:gd name="T38" fmla="*/ 1 w 684"/>
                <a:gd name="T39" fmla="*/ 0 h 71"/>
                <a:gd name="T40" fmla="*/ 1 w 684"/>
                <a:gd name="T41" fmla="*/ 0 h 71"/>
                <a:gd name="T42" fmla="*/ 1 w 684"/>
                <a:gd name="T43" fmla="*/ 0 h 71"/>
                <a:gd name="T44" fmla="*/ 1 w 684"/>
                <a:gd name="T45" fmla="*/ 0 h 71"/>
                <a:gd name="T46" fmla="*/ 1 w 684"/>
                <a:gd name="T47" fmla="*/ 0 h 71"/>
                <a:gd name="T48" fmla="*/ 0 w 684"/>
                <a:gd name="T49" fmla="*/ 0 h 7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84"/>
                <a:gd name="T76" fmla="*/ 0 h 71"/>
                <a:gd name="T77" fmla="*/ 684 w 684"/>
                <a:gd name="T78" fmla="*/ 71 h 7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84" h="71">
                  <a:moveTo>
                    <a:pt x="684" y="71"/>
                  </a:moveTo>
                  <a:lnTo>
                    <a:pt x="675" y="39"/>
                  </a:lnTo>
                  <a:lnTo>
                    <a:pt x="648" y="7"/>
                  </a:lnTo>
                  <a:lnTo>
                    <a:pt x="603" y="0"/>
                  </a:lnTo>
                  <a:lnTo>
                    <a:pt x="556" y="7"/>
                  </a:lnTo>
                  <a:lnTo>
                    <a:pt x="529" y="39"/>
                  </a:lnTo>
                  <a:lnTo>
                    <a:pt x="511" y="71"/>
                  </a:lnTo>
                  <a:lnTo>
                    <a:pt x="502" y="39"/>
                  </a:lnTo>
                  <a:lnTo>
                    <a:pt x="475" y="7"/>
                  </a:lnTo>
                  <a:lnTo>
                    <a:pt x="429" y="0"/>
                  </a:lnTo>
                  <a:lnTo>
                    <a:pt x="383" y="7"/>
                  </a:lnTo>
                  <a:lnTo>
                    <a:pt x="356" y="39"/>
                  </a:lnTo>
                  <a:lnTo>
                    <a:pt x="346" y="71"/>
                  </a:lnTo>
                  <a:lnTo>
                    <a:pt x="328" y="39"/>
                  </a:lnTo>
                  <a:lnTo>
                    <a:pt x="301" y="7"/>
                  </a:lnTo>
                  <a:lnTo>
                    <a:pt x="256" y="0"/>
                  </a:lnTo>
                  <a:lnTo>
                    <a:pt x="218" y="7"/>
                  </a:lnTo>
                  <a:lnTo>
                    <a:pt x="182" y="39"/>
                  </a:lnTo>
                  <a:lnTo>
                    <a:pt x="173" y="71"/>
                  </a:lnTo>
                  <a:lnTo>
                    <a:pt x="164" y="39"/>
                  </a:lnTo>
                  <a:lnTo>
                    <a:pt x="128" y="7"/>
                  </a:lnTo>
                  <a:lnTo>
                    <a:pt x="92" y="0"/>
                  </a:lnTo>
                  <a:lnTo>
                    <a:pt x="45" y="7"/>
                  </a:lnTo>
                  <a:lnTo>
                    <a:pt x="9" y="39"/>
                  </a:lnTo>
                  <a:lnTo>
                    <a:pt x="0" y="71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0DCF27BC-0565-981D-BF27-6AE533DFE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2" y="1341"/>
              <a:ext cx="342" cy="299"/>
            </a:xfrm>
            <a:custGeom>
              <a:avLst/>
              <a:gdLst>
                <a:gd name="T0" fmla="*/ 0 w 684"/>
                <a:gd name="T1" fmla="*/ 1 h 598"/>
                <a:gd name="T2" fmla="*/ 1 w 684"/>
                <a:gd name="T3" fmla="*/ 1 h 598"/>
                <a:gd name="T4" fmla="*/ 1 w 684"/>
                <a:gd name="T5" fmla="*/ 1 h 598"/>
                <a:gd name="T6" fmla="*/ 1 w 684"/>
                <a:gd name="T7" fmla="*/ 1 h 598"/>
                <a:gd name="T8" fmla="*/ 1 w 684"/>
                <a:gd name="T9" fmla="*/ 1 h 598"/>
                <a:gd name="T10" fmla="*/ 1 w 684"/>
                <a:gd name="T11" fmla="*/ 0 h 598"/>
                <a:gd name="T12" fmla="*/ 1 w 684"/>
                <a:gd name="T13" fmla="*/ 1 h 598"/>
                <a:gd name="T14" fmla="*/ 1 w 684"/>
                <a:gd name="T15" fmla="*/ 1 h 598"/>
                <a:gd name="T16" fmla="*/ 1 w 684"/>
                <a:gd name="T17" fmla="*/ 1 h 598"/>
                <a:gd name="T18" fmla="*/ 1 w 684"/>
                <a:gd name="T19" fmla="*/ 1 h 598"/>
                <a:gd name="T20" fmla="*/ 1 w 684"/>
                <a:gd name="T21" fmla="*/ 1 h 598"/>
                <a:gd name="T22" fmla="*/ 1 w 684"/>
                <a:gd name="T23" fmla="*/ 1 h 598"/>
                <a:gd name="T24" fmla="*/ 1 w 684"/>
                <a:gd name="T25" fmla="*/ 1 h 598"/>
                <a:gd name="T26" fmla="*/ 1 w 684"/>
                <a:gd name="T27" fmla="*/ 1 h 598"/>
                <a:gd name="T28" fmla="*/ 1 w 684"/>
                <a:gd name="T29" fmla="*/ 1 h 598"/>
                <a:gd name="T30" fmla="*/ 1 w 684"/>
                <a:gd name="T31" fmla="*/ 1 h 598"/>
                <a:gd name="T32" fmla="*/ 1 w 684"/>
                <a:gd name="T33" fmla="*/ 1 h 598"/>
                <a:gd name="T34" fmla="*/ 1 w 684"/>
                <a:gd name="T35" fmla="*/ 1 h 598"/>
                <a:gd name="T36" fmla="*/ 1 w 684"/>
                <a:gd name="T37" fmla="*/ 1 h 598"/>
                <a:gd name="T38" fmla="*/ 1 w 684"/>
                <a:gd name="T39" fmla="*/ 1 h 598"/>
                <a:gd name="T40" fmla="*/ 0 w 684"/>
                <a:gd name="T41" fmla="*/ 1 h 5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84"/>
                <a:gd name="T64" fmla="*/ 0 h 598"/>
                <a:gd name="T65" fmla="*/ 684 w 684"/>
                <a:gd name="T66" fmla="*/ 598 h 5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84" h="598">
                  <a:moveTo>
                    <a:pt x="0" y="295"/>
                  </a:moveTo>
                  <a:lnTo>
                    <a:pt x="18" y="207"/>
                  </a:lnTo>
                  <a:lnTo>
                    <a:pt x="63" y="120"/>
                  </a:lnTo>
                  <a:lnTo>
                    <a:pt x="137" y="56"/>
                  </a:lnTo>
                  <a:lnTo>
                    <a:pt x="236" y="8"/>
                  </a:lnTo>
                  <a:lnTo>
                    <a:pt x="338" y="0"/>
                  </a:lnTo>
                  <a:lnTo>
                    <a:pt x="448" y="8"/>
                  </a:lnTo>
                  <a:lnTo>
                    <a:pt x="538" y="56"/>
                  </a:lnTo>
                  <a:lnTo>
                    <a:pt x="621" y="120"/>
                  </a:lnTo>
                  <a:lnTo>
                    <a:pt x="666" y="207"/>
                  </a:lnTo>
                  <a:lnTo>
                    <a:pt x="684" y="295"/>
                  </a:lnTo>
                  <a:lnTo>
                    <a:pt x="666" y="392"/>
                  </a:lnTo>
                  <a:lnTo>
                    <a:pt x="621" y="471"/>
                  </a:lnTo>
                  <a:lnTo>
                    <a:pt x="538" y="535"/>
                  </a:lnTo>
                  <a:lnTo>
                    <a:pt x="448" y="583"/>
                  </a:lnTo>
                  <a:lnTo>
                    <a:pt x="338" y="598"/>
                  </a:lnTo>
                  <a:lnTo>
                    <a:pt x="236" y="583"/>
                  </a:lnTo>
                  <a:lnTo>
                    <a:pt x="137" y="535"/>
                  </a:lnTo>
                  <a:lnTo>
                    <a:pt x="63" y="471"/>
                  </a:lnTo>
                  <a:lnTo>
                    <a:pt x="18" y="392"/>
                  </a:lnTo>
                  <a:lnTo>
                    <a:pt x="0" y="295"/>
                  </a:lnTo>
                  <a:close/>
                </a:path>
              </a:pathLst>
            </a:custGeom>
            <a:solidFill>
              <a:srgbClr val="FFFF00"/>
            </a:solidFill>
            <a:ln w="238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1F832A8D-57F4-B399-E2DC-DA30781C5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1313"/>
              <a:ext cx="114" cy="28"/>
            </a:xfrm>
            <a:prstGeom prst="rect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F3612286-7319-6624-B21F-40503A20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1640"/>
              <a:ext cx="114" cy="25"/>
            </a:xfrm>
            <a:prstGeom prst="rect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9938F653-3B9A-229A-A5F4-137EB5261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514"/>
              <a:ext cx="461" cy="199"/>
            </a:xfrm>
            <a:prstGeom prst="rect">
              <a:avLst/>
            </a:prstGeom>
            <a:solidFill>
              <a:srgbClr val="FFFF99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049F5874-BC22-29D4-2D31-3D787141E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" y="2961"/>
              <a:ext cx="113" cy="99"/>
            </a:xfrm>
            <a:custGeom>
              <a:avLst/>
              <a:gdLst>
                <a:gd name="T0" fmla="*/ 0 w 228"/>
                <a:gd name="T1" fmla="*/ 0 h 199"/>
                <a:gd name="T2" fmla="*/ 0 w 228"/>
                <a:gd name="T3" fmla="*/ 0 h 199"/>
                <a:gd name="T4" fmla="*/ 0 w 228"/>
                <a:gd name="T5" fmla="*/ 0 h 199"/>
                <a:gd name="T6" fmla="*/ 0 w 228"/>
                <a:gd name="T7" fmla="*/ 0 h 199"/>
                <a:gd name="T8" fmla="*/ 0 w 228"/>
                <a:gd name="T9" fmla="*/ 0 h 199"/>
                <a:gd name="T10" fmla="*/ 0 w 228"/>
                <a:gd name="T11" fmla="*/ 0 h 199"/>
                <a:gd name="T12" fmla="*/ 0 w 228"/>
                <a:gd name="T13" fmla="*/ 0 h 199"/>
                <a:gd name="T14" fmla="*/ 0 w 228"/>
                <a:gd name="T15" fmla="*/ 0 h 199"/>
                <a:gd name="T16" fmla="*/ 0 w 228"/>
                <a:gd name="T17" fmla="*/ 0 h 199"/>
                <a:gd name="T18" fmla="*/ 0 w 228"/>
                <a:gd name="T19" fmla="*/ 0 h 199"/>
                <a:gd name="T20" fmla="*/ 0 w 228"/>
                <a:gd name="T21" fmla="*/ 0 h 199"/>
                <a:gd name="T22" fmla="*/ 0 w 228"/>
                <a:gd name="T23" fmla="*/ 0 h 199"/>
                <a:gd name="T24" fmla="*/ 0 w 228"/>
                <a:gd name="T25" fmla="*/ 0 h 19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8"/>
                <a:gd name="T40" fmla="*/ 0 h 199"/>
                <a:gd name="T41" fmla="*/ 228 w 228"/>
                <a:gd name="T42" fmla="*/ 199 h 19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8" h="199">
                  <a:moveTo>
                    <a:pt x="0" y="104"/>
                  </a:moveTo>
                  <a:lnTo>
                    <a:pt x="18" y="47"/>
                  </a:lnTo>
                  <a:lnTo>
                    <a:pt x="55" y="16"/>
                  </a:lnTo>
                  <a:lnTo>
                    <a:pt x="119" y="0"/>
                  </a:lnTo>
                  <a:lnTo>
                    <a:pt x="174" y="16"/>
                  </a:lnTo>
                  <a:lnTo>
                    <a:pt x="210" y="47"/>
                  </a:lnTo>
                  <a:lnTo>
                    <a:pt x="228" y="104"/>
                  </a:lnTo>
                  <a:lnTo>
                    <a:pt x="210" y="151"/>
                  </a:lnTo>
                  <a:lnTo>
                    <a:pt x="174" y="191"/>
                  </a:lnTo>
                  <a:lnTo>
                    <a:pt x="119" y="199"/>
                  </a:lnTo>
                  <a:lnTo>
                    <a:pt x="55" y="191"/>
                  </a:lnTo>
                  <a:lnTo>
                    <a:pt x="18" y="151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A5F6A259-1019-5761-8C0B-CA5DD1DE6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3312"/>
              <a:ext cx="461" cy="200"/>
            </a:xfrm>
            <a:prstGeom prst="rect">
              <a:avLst/>
            </a:prstGeom>
            <a:solidFill>
              <a:srgbClr val="66CCFF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6" name="Rectangle 30">
              <a:extLst>
                <a:ext uri="{FF2B5EF4-FFF2-40B4-BE49-F238E27FC236}">
                  <a16:creationId xmlns:a16="http://schemas.microsoft.com/office/drawing/2014/main" id="{29A6F240-B747-60B9-B59F-D95610ECA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" y="3322"/>
              <a:ext cx="33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ASR</a:t>
              </a:r>
              <a:endParaRPr lang="en-US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9393FD2C-6ECA-FAB1-694B-0F4FF00B6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9" y="1764"/>
              <a:ext cx="784" cy="1249"/>
            </a:xfrm>
            <a:custGeom>
              <a:avLst/>
              <a:gdLst>
                <a:gd name="T0" fmla="*/ 0 w 1570"/>
                <a:gd name="T1" fmla="*/ 0 h 2498"/>
                <a:gd name="T2" fmla="*/ 0 w 1570"/>
                <a:gd name="T3" fmla="*/ 1 h 2498"/>
                <a:gd name="T4" fmla="*/ 0 w 1570"/>
                <a:gd name="T5" fmla="*/ 1 h 2498"/>
                <a:gd name="T6" fmla="*/ 0 60000 65536"/>
                <a:gd name="T7" fmla="*/ 0 60000 65536"/>
                <a:gd name="T8" fmla="*/ 0 60000 65536"/>
                <a:gd name="T9" fmla="*/ 0 w 1570"/>
                <a:gd name="T10" fmla="*/ 0 h 2498"/>
                <a:gd name="T11" fmla="*/ 1570 w 1570"/>
                <a:gd name="T12" fmla="*/ 2498 h 24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0" h="2498">
                  <a:moveTo>
                    <a:pt x="1570" y="0"/>
                  </a:moveTo>
                  <a:lnTo>
                    <a:pt x="1570" y="2498"/>
                  </a:lnTo>
                  <a:lnTo>
                    <a:pt x="0" y="2498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1509F82A-5399-189F-59CF-1E7541B00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2977"/>
              <a:ext cx="83" cy="72"/>
            </a:xfrm>
            <a:custGeom>
              <a:avLst/>
              <a:gdLst>
                <a:gd name="T0" fmla="*/ 1 w 164"/>
                <a:gd name="T1" fmla="*/ 1 h 143"/>
                <a:gd name="T2" fmla="*/ 0 w 164"/>
                <a:gd name="T3" fmla="*/ 1 h 143"/>
                <a:gd name="T4" fmla="*/ 1 w 164"/>
                <a:gd name="T5" fmla="*/ 0 h 143"/>
                <a:gd name="T6" fmla="*/ 1 w 164"/>
                <a:gd name="T7" fmla="*/ 1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43"/>
                <a:gd name="T14" fmla="*/ 164 w 164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43">
                  <a:moveTo>
                    <a:pt x="164" y="143"/>
                  </a:moveTo>
                  <a:lnTo>
                    <a:pt x="0" y="72"/>
                  </a:lnTo>
                  <a:lnTo>
                    <a:pt x="164" y="0"/>
                  </a:lnTo>
                  <a:lnTo>
                    <a:pt x="164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Line 33">
              <a:extLst>
                <a:ext uri="{FF2B5EF4-FFF2-40B4-BE49-F238E27FC236}">
                  <a16:creationId xmlns:a16="http://schemas.microsoft.com/office/drawing/2014/main" id="{C14F1314-923A-BE4B-ADE8-70933081BB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1" y="3124"/>
              <a:ext cx="1" cy="188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66ED320E-2D22-1B7C-4289-585E69DDC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" y="3060"/>
              <a:ext cx="82" cy="72"/>
            </a:xfrm>
            <a:custGeom>
              <a:avLst/>
              <a:gdLst>
                <a:gd name="T0" fmla="*/ 0 w 165"/>
                <a:gd name="T1" fmla="*/ 1 h 144"/>
                <a:gd name="T2" fmla="*/ 0 w 165"/>
                <a:gd name="T3" fmla="*/ 0 h 144"/>
                <a:gd name="T4" fmla="*/ 0 w 165"/>
                <a:gd name="T5" fmla="*/ 1 h 144"/>
                <a:gd name="T6" fmla="*/ 0 w 165"/>
                <a:gd name="T7" fmla="*/ 1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5"/>
                <a:gd name="T13" fmla="*/ 0 h 144"/>
                <a:gd name="T14" fmla="*/ 165 w 165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5" h="144">
                  <a:moveTo>
                    <a:pt x="0" y="144"/>
                  </a:moveTo>
                  <a:lnTo>
                    <a:pt x="83" y="0"/>
                  </a:lnTo>
                  <a:lnTo>
                    <a:pt x="165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Line 35">
              <a:extLst>
                <a:ext uri="{FF2B5EF4-FFF2-40B4-BE49-F238E27FC236}">
                  <a16:creationId xmlns:a16="http://schemas.microsoft.com/office/drawing/2014/main" id="{F185618B-5A60-7110-ABAC-5692D72206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1" y="2773"/>
              <a:ext cx="1" cy="188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B8F40503-A2FD-B78F-7613-0135CBE09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" y="2713"/>
              <a:ext cx="82" cy="72"/>
            </a:xfrm>
            <a:custGeom>
              <a:avLst/>
              <a:gdLst>
                <a:gd name="T0" fmla="*/ 0 w 165"/>
                <a:gd name="T1" fmla="*/ 1 h 143"/>
                <a:gd name="T2" fmla="*/ 0 w 165"/>
                <a:gd name="T3" fmla="*/ 0 h 143"/>
                <a:gd name="T4" fmla="*/ 0 w 165"/>
                <a:gd name="T5" fmla="*/ 1 h 143"/>
                <a:gd name="T6" fmla="*/ 0 w 165"/>
                <a:gd name="T7" fmla="*/ 1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5"/>
                <a:gd name="T13" fmla="*/ 0 h 143"/>
                <a:gd name="T14" fmla="*/ 165 w 165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5" h="143">
                  <a:moveTo>
                    <a:pt x="0" y="143"/>
                  </a:moveTo>
                  <a:lnTo>
                    <a:pt x="83" y="0"/>
                  </a:lnTo>
                  <a:lnTo>
                    <a:pt x="165" y="143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" name="Line 37">
              <a:extLst>
                <a:ext uri="{FF2B5EF4-FFF2-40B4-BE49-F238E27FC236}">
                  <a16:creationId xmlns:a16="http://schemas.microsoft.com/office/drawing/2014/main" id="{551E56F7-8BAC-19E0-40C8-EF82975A7B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1" y="2375"/>
              <a:ext cx="1" cy="13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Freeform 38">
              <a:extLst>
                <a:ext uri="{FF2B5EF4-FFF2-40B4-BE49-F238E27FC236}">
                  <a16:creationId xmlns:a16="http://schemas.microsoft.com/office/drawing/2014/main" id="{4AD49C73-406D-F49C-BD94-A7BC01098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" y="2315"/>
              <a:ext cx="82" cy="72"/>
            </a:xfrm>
            <a:custGeom>
              <a:avLst/>
              <a:gdLst>
                <a:gd name="T0" fmla="*/ 0 w 165"/>
                <a:gd name="T1" fmla="*/ 1 h 143"/>
                <a:gd name="T2" fmla="*/ 0 w 165"/>
                <a:gd name="T3" fmla="*/ 0 h 143"/>
                <a:gd name="T4" fmla="*/ 0 w 165"/>
                <a:gd name="T5" fmla="*/ 1 h 143"/>
                <a:gd name="T6" fmla="*/ 0 w 165"/>
                <a:gd name="T7" fmla="*/ 1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5"/>
                <a:gd name="T13" fmla="*/ 0 h 143"/>
                <a:gd name="T14" fmla="*/ 165 w 165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5" h="143">
                  <a:moveTo>
                    <a:pt x="0" y="143"/>
                  </a:moveTo>
                  <a:lnTo>
                    <a:pt x="83" y="0"/>
                  </a:lnTo>
                  <a:lnTo>
                    <a:pt x="165" y="143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Line 39">
              <a:extLst>
                <a:ext uri="{FF2B5EF4-FFF2-40B4-BE49-F238E27FC236}">
                  <a16:creationId xmlns:a16="http://schemas.microsoft.com/office/drawing/2014/main" id="{35BB7610-C8D9-69B4-246D-FA9AA1357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8" y="1876"/>
              <a:ext cx="1" cy="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7AA2EC4A-699E-0D15-FB03-7321D16EC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" y="1812"/>
              <a:ext cx="82" cy="72"/>
            </a:xfrm>
            <a:custGeom>
              <a:avLst/>
              <a:gdLst>
                <a:gd name="T0" fmla="*/ 0 w 164"/>
                <a:gd name="T1" fmla="*/ 1 h 144"/>
                <a:gd name="T2" fmla="*/ 1 w 164"/>
                <a:gd name="T3" fmla="*/ 0 h 144"/>
                <a:gd name="T4" fmla="*/ 1 w 164"/>
                <a:gd name="T5" fmla="*/ 1 h 144"/>
                <a:gd name="T6" fmla="*/ 0 w 164"/>
                <a:gd name="T7" fmla="*/ 1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44"/>
                <a:gd name="T14" fmla="*/ 164 w 164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44">
                  <a:moveTo>
                    <a:pt x="0" y="144"/>
                  </a:moveTo>
                  <a:lnTo>
                    <a:pt x="83" y="0"/>
                  </a:lnTo>
                  <a:lnTo>
                    <a:pt x="164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" name="Line 41">
              <a:extLst>
                <a:ext uri="{FF2B5EF4-FFF2-40B4-BE49-F238E27FC236}">
                  <a16:creationId xmlns:a16="http://schemas.microsoft.com/office/drawing/2014/main" id="{8E7DACC8-2065-C314-7698-1196D2BC2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2" y="1876"/>
              <a:ext cx="1" cy="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8" name="Freeform 42">
              <a:extLst>
                <a:ext uri="{FF2B5EF4-FFF2-40B4-BE49-F238E27FC236}">
                  <a16:creationId xmlns:a16="http://schemas.microsoft.com/office/drawing/2014/main" id="{05DCF841-70E4-1CEA-6394-40783740C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1812"/>
              <a:ext cx="81" cy="72"/>
            </a:xfrm>
            <a:custGeom>
              <a:avLst/>
              <a:gdLst>
                <a:gd name="T0" fmla="*/ 0 w 163"/>
                <a:gd name="T1" fmla="*/ 1 h 144"/>
                <a:gd name="T2" fmla="*/ 0 w 163"/>
                <a:gd name="T3" fmla="*/ 0 h 144"/>
                <a:gd name="T4" fmla="*/ 0 w 163"/>
                <a:gd name="T5" fmla="*/ 1 h 144"/>
                <a:gd name="T6" fmla="*/ 0 w 163"/>
                <a:gd name="T7" fmla="*/ 1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44"/>
                <a:gd name="T14" fmla="*/ 163 w 163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44">
                  <a:moveTo>
                    <a:pt x="0" y="144"/>
                  </a:moveTo>
                  <a:lnTo>
                    <a:pt x="81" y="0"/>
                  </a:lnTo>
                  <a:lnTo>
                    <a:pt x="163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Line 43">
              <a:extLst>
                <a:ext uri="{FF2B5EF4-FFF2-40B4-BE49-F238E27FC236}">
                  <a16:creationId xmlns:a16="http://schemas.microsoft.com/office/drawing/2014/main" id="{6AE2FDCC-A406-929A-4355-49C439E0D9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5" y="1876"/>
              <a:ext cx="1" cy="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0" name="Freeform 44">
              <a:extLst>
                <a:ext uri="{FF2B5EF4-FFF2-40B4-BE49-F238E27FC236}">
                  <a16:creationId xmlns:a16="http://schemas.microsoft.com/office/drawing/2014/main" id="{221AAC95-C6CD-A73B-51BF-5D9D83BE2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" y="1812"/>
              <a:ext cx="82" cy="72"/>
            </a:xfrm>
            <a:custGeom>
              <a:avLst/>
              <a:gdLst>
                <a:gd name="T0" fmla="*/ 0 w 164"/>
                <a:gd name="T1" fmla="*/ 1 h 144"/>
                <a:gd name="T2" fmla="*/ 1 w 164"/>
                <a:gd name="T3" fmla="*/ 0 h 144"/>
                <a:gd name="T4" fmla="*/ 1 w 164"/>
                <a:gd name="T5" fmla="*/ 1 h 144"/>
                <a:gd name="T6" fmla="*/ 0 w 164"/>
                <a:gd name="T7" fmla="*/ 1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44"/>
                <a:gd name="T14" fmla="*/ 164 w 164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44">
                  <a:moveTo>
                    <a:pt x="0" y="144"/>
                  </a:moveTo>
                  <a:lnTo>
                    <a:pt x="81" y="0"/>
                  </a:lnTo>
                  <a:lnTo>
                    <a:pt x="164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" name="Line 45">
              <a:extLst>
                <a:ext uri="{FF2B5EF4-FFF2-40B4-BE49-F238E27FC236}">
                  <a16:creationId xmlns:a16="http://schemas.microsoft.com/office/drawing/2014/main" id="{EA8DDC60-7676-3067-8BF9-1B960131D2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0" y="1876"/>
              <a:ext cx="1" cy="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Freeform 46">
              <a:extLst>
                <a:ext uri="{FF2B5EF4-FFF2-40B4-BE49-F238E27FC236}">
                  <a16:creationId xmlns:a16="http://schemas.microsoft.com/office/drawing/2014/main" id="{437AF9BB-361F-0991-BB08-034835F29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9" y="1812"/>
              <a:ext cx="82" cy="72"/>
            </a:xfrm>
            <a:custGeom>
              <a:avLst/>
              <a:gdLst>
                <a:gd name="T0" fmla="*/ 0 w 165"/>
                <a:gd name="T1" fmla="*/ 1 h 144"/>
                <a:gd name="T2" fmla="*/ 0 w 165"/>
                <a:gd name="T3" fmla="*/ 0 h 144"/>
                <a:gd name="T4" fmla="*/ 0 w 165"/>
                <a:gd name="T5" fmla="*/ 1 h 144"/>
                <a:gd name="T6" fmla="*/ 0 w 165"/>
                <a:gd name="T7" fmla="*/ 1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5"/>
                <a:gd name="T13" fmla="*/ 0 h 144"/>
                <a:gd name="T14" fmla="*/ 165 w 165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5" h="144">
                  <a:moveTo>
                    <a:pt x="0" y="144"/>
                  </a:moveTo>
                  <a:lnTo>
                    <a:pt x="83" y="0"/>
                  </a:lnTo>
                  <a:lnTo>
                    <a:pt x="165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Line 47">
              <a:extLst>
                <a:ext uri="{FF2B5EF4-FFF2-40B4-BE49-F238E27FC236}">
                  <a16:creationId xmlns:a16="http://schemas.microsoft.com/office/drawing/2014/main" id="{49BB13EB-4A8F-7499-021F-27646B014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3085"/>
              <a:ext cx="59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Line 48">
              <a:extLst>
                <a:ext uri="{FF2B5EF4-FFF2-40B4-BE49-F238E27FC236}">
                  <a16:creationId xmlns:a16="http://schemas.microsoft.com/office/drawing/2014/main" id="{36F237AB-1193-01D9-B535-518D3F67D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2" y="3060"/>
              <a:ext cx="1" cy="5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" name="Line 49">
              <a:extLst>
                <a:ext uri="{FF2B5EF4-FFF2-40B4-BE49-F238E27FC236}">
                  <a16:creationId xmlns:a16="http://schemas.microsoft.com/office/drawing/2014/main" id="{2256125D-E556-B335-8B40-7FEAE732B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3" y="2913"/>
              <a:ext cx="59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Rectangle 50">
              <a:extLst>
                <a:ext uri="{FF2B5EF4-FFF2-40B4-BE49-F238E27FC236}">
                  <a16:creationId xmlns:a16="http://schemas.microsoft.com/office/drawing/2014/main" id="{1B6BC437-3FD1-1CA9-B336-E56028EA1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0" y="1964"/>
              <a:ext cx="917" cy="351"/>
            </a:xfrm>
            <a:prstGeom prst="rect">
              <a:avLst/>
            </a:prstGeom>
            <a:solidFill>
              <a:schemeClr val="accent1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7" name="Rectangle 51">
              <a:extLst>
                <a:ext uri="{FF2B5EF4-FFF2-40B4-BE49-F238E27FC236}">
                  <a16:creationId xmlns:a16="http://schemas.microsoft.com/office/drawing/2014/main" id="{1F30169D-32CB-10FA-8DBD-CC14DE16D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077"/>
              <a:ext cx="10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zh-CN" altLang="en-US" sz="1100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触发控制电路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8" name="Rectangle 52">
              <a:extLst>
                <a:ext uri="{FF2B5EF4-FFF2-40B4-BE49-F238E27FC236}">
                  <a16:creationId xmlns:a16="http://schemas.microsoft.com/office/drawing/2014/main" id="{34CC87E6-D985-F9DE-E0FD-5896C12D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4" y="2543"/>
              <a:ext cx="36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ACR</a:t>
              </a:r>
              <a:endParaRPr lang="en-US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79" name="Rectangle 53">
              <a:extLst>
                <a:ext uri="{FF2B5EF4-FFF2-40B4-BE49-F238E27FC236}">
                  <a16:creationId xmlns:a16="http://schemas.microsoft.com/office/drawing/2014/main" id="{27308DCA-A151-581E-CC8A-FC803566F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1" y="2326"/>
              <a:ext cx="145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" name="Rectangle 54">
              <a:extLst>
                <a:ext uri="{FF2B5EF4-FFF2-40B4-BE49-F238E27FC236}">
                  <a16:creationId xmlns:a16="http://schemas.microsoft.com/office/drawing/2014/main" id="{7B9B3462-04CC-64A7-F020-DF27E6EDE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13"/>
              <a:ext cx="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1" name="Line 55">
              <a:extLst>
                <a:ext uri="{FF2B5EF4-FFF2-40B4-BE49-F238E27FC236}">
                  <a16:creationId xmlns:a16="http://schemas.microsoft.com/office/drawing/2014/main" id="{EB534A13-EBB1-DB29-62EE-365CC33F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9" y="1213"/>
              <a:ext cx="183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B0C2439E-26B7-F594-8AF6-68E0F1B3F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" y="1213"/>
              <a:ext cx="456" cy="100"/>
            </a:xfrm>
            <a:custGeom>
              <a:avLst/>
              <a:gdLst>
                <a:gd name="T0" fmla="*/ 0 w 913"/>
                <a:gd name="T1" fmla="*/ 0 h 200"/>
                <a:gd name="T2" fmla="*/ 0 w 913"/>
                <a:gd name="T3" fmla="*/ 0 h 200"/>
                <a:gd name="T4" fmla="*/ 0 w 913"/>
                <a:gd name="T5" fmla="*/ 1 h 200"/>
                <a:gd name="T6" fmla="*/ 0 60000 65536"/>
                <a:gd name="T7" fmla="*/ 0 60000 65536"/>
                <a:gd name="T8" fmla="*/ 0 60000 65536"/>
                <a:gd name="T9" fmla="*/ 0 w 913"/>
                <a:gd name="T10" fmla="*/ 0 h 200"/>
                <a:gd name="T11" fmla="*/ 913 w 913"/>
                <a:gd name="T12" fmla="*/ 200 h 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3" h="200">
                  <a:moveTo>
                    <a:pt x="0" y="0"/>
                  </a:moveTo>
                  <a:lnTo>
                    <a:pt x="913" y="0"/>
                  </a:lnTo>
                  <a:lnTo>
                    <a:pt x="913" y="200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3" name="Line 57">
              <a:extLst>
                <a:ext uri="{FF2B5EF4-FFF2-40B4-BE49-F238E27FC236}">
                  <a16:creationId xmlns:a16="http://schemas.microsoft.com/office/drawing/2014/main" id="{BD8F0779-7AA4-7A86-A897-EE56B4602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9" y="1712"/>
              <a:ext cx="571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A57B2338-7264-5402-7A14-666477F52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" y="1665"/>
              <a:ext cx="283" cy="47"/>
            </a:xfrm>
            <a:custGeom>
              <a:avLst/>
              <a:gdLst>
                <a:gd name="T0" fmla="*/ 0 w 566"/>
                <a:gd name="T1" fmla="*/ 0 h 95"/>
                <a:gd name="T2" fmla="*/ 1 w 566"/>
                <a:gd name="T3" fmla="*/ 0 h 95"/>
                <a:gd name="T4" fmla="*/ 1 w 566"/>
                <a:gd name="T5" fmla="*/ 0 h 95"/>
                <a:gd name="T6" fmla="*/ 0 60000 65536"/>
                <a:gd name="T7" fmla="*/ 0 60000 65536"/>
                <a:gd name="T8" fmla="*/ 0 60000 65536"/>
                <a:gd name="T9" fmla="*/ 0 w 566"/>
                <a:gd name="T10" fmla="*/ 0 h 95"/>
                <a:gd name="T11" fmla="*/ 566 w 566"/>
                <a:gd name="T12" fmla="*/ 95 h 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6" h="95">
                  <a:moveTo>
                    <a:pt x="0" y="95"/>
                  </a:moveTo>
                  <a:lnTo>
                    <a:pt x="566" y="95"/>
                  </a:lnTo>
                  <a:lnTo>
                    <a:pt x="566" y="0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FEE11622-7F64-1DD8-3F1F-8836131D2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" y="1640"/>
              <a:ext cx="228" cy="72"/>
            </a:xfrm>
            <a:custGeom>
              <a:avLst/>
              <a:gdLst>
                <a:gd name="T0" fmla="*/ 0 w 457"/>
                <a:gd name="T1" fmla="*/ 1 h 144"/>
                <a:gd name="T2" fmla="*/ 0 w 457"/>
                <a:gd name="T3" fmla="*/ 1 h 144"/>
                <a:gd name="T4" fmla="*/ 0 w 457"/>
                <a:gd name="T5" fmla="*/ 1 h 144"/>
                <a:gd name="T6" fmla="*/ 0 w 457"/>
                <a:gd name="T7" fmla="*/ 0 h 144"/>
                <a:gd name="T8" fmla="*/ 0 w 457"/>
                <a:gd name="T9" fmla="*/ 0 h 144"/>
                <a:gd name="T10" fmla="*/ 0 w 457"/>
                <a:gd name="T11" fmla="*/ 1 h 144"/>
                <a:gd name="T12" fmla="*/ 0 w 457"/>
                <a:gd name="T13" fmla="*/ 1 h 144"/>
                <a:gd name="T14" fmla="*/ 0 w 457"/>
                <a:gd name="T15" fmla="*/ 1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57"/>
                <a:gd name="T25" fmla="*/ 0 h 144"/>
                <a:gd name="T26" fmla="*/ 457 w 457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57" h="144">
                  <a:moveTo>
                    <a:pt x="0" y="144"/>
                  </a:moveTo>
                  <a:lnTo>
                    <a:pt x="36" y="81"/>
                  </a:lnTo>
                  <a:lnTo>
                    <a:pt x="101" y="24"/>
                  </a:lnTo>
                  <a:lnTo>
                    <a:pt x="183" y="0"/>
                  </a:lnTo>
                  <a:lnTo>
                    <a:pt x="275" y="0"/>
                  </a:lnTo>
                  <a:lnTo>
                    <a:pt x="356" y="24"/>
                  </a:lnTo>
                  <a:lnTo>
                    <a:pt x="421" y="81"/>
                  </a:lnTo>
                  <a:lnTo>
                    <a:pt x="457" y="144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Line 60">
              <a:extLst>
                <a:ext uri="{FF2B5EF4-FFF2-40B4-BE49-F238E27FC236}">
                  <a16:creationId xmlns:a16="http://schemas.microsoft.com/office/drawing/2014/main" id="{30B15E82-9748-59A8-7751-AC9AEBC01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1712"/>
              <a:ext cx="1" cy="5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85E4920B-B9D9-95D4-3FF1-C2E75BE9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" y="1688"/>
              <a:ext cx="59" cy="52"/>
            </a:xfrm>
            <a:custGeom>
              <a:avLst/>
              <a:gdLst>
                <a:gd name="T0" fmla="*/ 0 w 119"/>
                <a:gd name="T1" fmla="*/ 1 h 104"/>
                <a:gd name="T2" fmla="*/ 0 w 119"/>
                <a:gd name="T3" fmla="*/ 1 h 104"/>
                <a:gd name="T4" fmla="*/ 0 w 119"/>
                <a:gd name="T5" fmla="*/ 1 h 104"/>
                <a:gd name="T6" fmla="*/ 0 w 119"/>
                <a:gd name="T7" fmla="*/ 1 h 104"/>
                <a:gd name="T8" fmla="*/ 0 w 119"/>
                <a:gd name="T9" fmla="*/ 0 h 104"/>
                <a:gd name="T10" fmla="*/ 0 w 119"/>
                <a:gd name="T11" fmla="*/ 0 h 104"/>
                <a:gd name="T12" fmla="*/ 0 w 119"/>
                <a:gd name="T13" fmla="*/ 1 h 104"/>
                <a:gd name="T14" fmla="*/ 0 w 119"/>
                <a:gd name="T15" fmla="*/ 1 h 104"/>
                <a:gd name="T16" fmla="*/ 0 w 119"/>
                <a:gd name="T17" fmla="*/ 1 h 104"/>
                <a:gd name="T18" fmla="*/ 0 w 119"/>
                <a:gd name="T19" fmla="*/ 1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9"/>
                <a:gd name="T31" fmla="*/ 0 h 104"/>
                <a:gd name="T32" fmla="*/ 119 w 119"/>
                <a:gd name="T33" fmla="*/ 104 h 1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9" h="104">
                  <a:moveTo>
                    <a:pt x="63" y="104"/>
                  </a:moveTo>
                  <a:lnTo>
                    <a:pt x="81" y="104"/>
                  </a:lnTo>
                  <a:lnTo>
                    <a:pt x="119" y="71"/>
                  </a:lnTo>
                  <a:lnTo>
                    <a:pt x="119" y="31"/>
                  </a:lnTo>
                  <a:lnTo>
                    <a:pt x="81" y="0"/>
                  </a:lnTo>
                  <a:lnTo>
                    <a:pt x="36" y="0"/>
                  </a:lnTo>
                  <a:lnTo>
                    <a:pt x="0" y="31"/>
                  </a:lnTo>
                  <a:lnTo>
                    <a:pt x="0" y="71"/>
                  </a:lnTo>
                  <a:lnTo>
                    <a:pt x="36" y="104"/>
                  </a:lnTo>
                  <a:lnTo>
                    <a:pt x="63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4E7C4381-23E3-B5CD-9717-9CAF06B0C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" y="1764"/>
              <a:ext cx="229" cy="200"/>
            </a:xfrm>
            <a:custGeom>
              <a:avLst/>
              <a:gdLst>
                <a:gd name="T0" fmla="*/ 0 w 457"/>
                <a:gd name="T1" fmla="*/ 1 h 399"/>
                <a:gd name="T2" fmla="*/ 1 w 457"/>
                <a:gd name="T3" fmla="*/ 1 h 399"/>
                <a:gd name="T4" fmla="*/ 1 w 457"/>
                <a:gd name="T5" fmla="*/ 1 h 399"/>
                <a:gd name="T6" fmla="*/ 1 w 457"/>
                <a:gd name="T7" fmla="*/ 1 h 399"/>
                <a:gd name="T8" fmla="*/ 1 w 457"/>
                <a:gd name="T9" fmla="*/ 0 h 399"/>
                <a:gd name="T10" fmla="*/ 1 w 457"/>
                <a:gd name="T11" fmla="*/ 1 h 399"/>
                <a:gd name="T12" fmla="*/ 1 w 457"/>
                <a:gd name="T13" fmla="*/ 1 h 399"/>
                <a:gd name="T14" fmla="*/ 1 w 457"/>
                <a:gd name="T15" fmla="*/ 1 h 399"/>
                <a:gd name="T16" fmla="*/ 1 w 457"/>
                <a:gd name="T17" fmla="*/ 1 h 399"/>
                <a:gd name="T18" fmla="*/ 1 w 457"/>
                <a:gd name="T19" fmla="*/ 1 h 399"/>
                <a:gd name="T20" fmla="*/ 1 w 457"/>
                <a:gd name="T21" fmla="*/ 1 h 399"/>
                <a:gd name="T22" fmla="*/ 1 w 457"/>
                <a:gd name="T23" fmla="*/ 1 h 399"/>
                <a:gd name="T24" fmla="*/ 1 w 457"/>
                <a:gd name="T25" fmla="*/ 1 h 399"/>
                <a:gd name="T26" fmla="*/ 1 w 457"/>
                <a:gd name="T27" fmla="*/ 1 h 399"/>
                <a:gd name="T28" fmla="*/ 1 w 457"/>
                <a:gd name="T29" fmla="*/ 1 h 399"/>
                <a:gd name="T30" fmla="*/ 1 w 457"/>
                <a:gd name="T31" fmla="*/ 1 h 399"/>
                <a:gd name="T32" fmla="*/ 0 w 457"/>
                <a:gd name="T33" fmla="*/ 1 h 39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57"/>
                <a:gd name="T52" fmla="*/ 0 h 399"/>
                <a:gd name="T53" fmla="*/ 457 w 457"/>
                <a:gd name="T54" fmla="*/ 399 h 39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57" h="399">
                  <a:moveTo>
                    <a:pt x="0" y="199"/>
                  </a:moveTo>
                  <a:lnTo>
                    <a:pt x="18" y="120"/>
                  </a:lnTo>
                  <a:lnTo>
                    <a:pt x="64" y="55"/>
                  </a:lnTo>
                  <a:lnTo>
                    <a:pt x="138" y="16"/>
                  </a:lnTo>
                  <a:lnTo>
                    <a:pt x="228" y="0"/>
                  </a:lnTo>
                  <a:lnTo>
                    <a:pt x="311" y="16"/>
                  </a:lnTo>
                  <a:lnTo>
                    <a:pt x="392" y="55"/>
                  </a:lnTo>
                  <a:lnTo>
                    <a:pt x="439" y="120"/>
                  </a:lnTo>
                  <a:lnTo>
                    <a:pt x="457" y="199"/>
                  </a:lnTo>
                  <a:lnTo>
                    <a:pt x="439" y="279"/>
                  </a:lnTo>
                  <a:lnTo>
                    <a:pt x="392" y="343"/>
                  </a:lnTo>
                  <a:lnTo>
                    <a:pt x="311" y="383"/>
                  </a:lnTo>
                  <a:lnTo>
                    <a:pt x="228" y="399"/>
                  </a:lnTo>
                  <a:lnTo>
                    <a:pt x="138" y="383"/>
                  </a:lnTo>
                  <a:lnTo>
                    <a:pt x="64" y="343"/>
                  </a:lnTo>
                  <a:lnTo>
                    <a:pt x="18" y="279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FFFFFF"/>
            </a:solidFill>
            <a:ln w="238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Line 63">
              <a:extLst>
                <a:ext uri="{FF2B5EF4-FFF2-40B4-BE49-F238E27FC236}">
                  <a16:creationId xmlns:a16="http://schemas.microsoft.com/office/drawing/2014/main" id="{516A7C7A-E90E-9F6B-6F42-B23572DC62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1" y="1465"/>
              <a:ext cx="287" cy="39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0B050FF5-0338-519D-B962-4C654CE76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4" y="2822"/>
              <a:ext cx="73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1" name="Rectangle 65">
              <a:extLst>
                <a:ext uri="{FF2B5EF4-FFF2-40B4-BE49-F238E27FC236}">
                  <a16:creationId xmlns:a16="http://schemas.microsoft.com/office/drawing/2014/main" id="{C352E6A2-6754-059E-6BC2-0C8D2F349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3542"/>
              <a:ext cx="144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grpSp>
          <p:nvGrpSpPr>
            <p:cNvPr id="92" name="Group 66">
              <a:extLst>
                <a:ext uri="{FF2B5EF4-FFF2-40B4-BE49-F238E27FC236}">
                  <a16:creationId xmlns:a16="http://schemas.microsoft.com/office/drawing/2014/main" id="{2B218F10-2BBD-4781-021A-25597A5BDD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5" y="3097"/>
              <a:ext cx="130" cy="285"/>
              <a:chOff x="3065" y="3097"/>
              <a:chExt cx="130" cy="285"/>
            </a:xfrm>
          </p:grpSpPr>
          <p:sp>
            <p:nvSpPr>
              <p:cNvPr id="104" name="Rectangle 67">
                <a:extLst>
                  <a:ext uri="{FF2B5EF4-FFF2-40B4-BE49-F238E27FC236}">
                    <a16:creationId xmlns:a16="http://schemas.microsoft.com/office/drawing/2014/main" id="{53B5F5AD-8110-D395-8650-E5DD8235F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3097"/>
                <a:ext cx="76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 b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*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" name="Rectangle 68">
                <a:extLst>
                  <a:ext uri="{FF2B5EF4-FFF2-40B4-BE49-F238E27FC236}">
                    <a16:creationId xmlns:a16="http://schemas.microsoft.com/office/drawing/2014/main" id="{BF91B172-E6D6-42A8-1708-C13CE1A42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3115"/>
                <a:ext cx="73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700" b="1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B308AB1F-1BDB-3D86-A673-67FD499FD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" y="1450"/>
              <a:ext cx="211" cy="144"/>
            </a:xfrm>
            <a:custGeom>
              <a:avLst/>
              <a:gdLst>
                <a:gd name="T0" fmla="*/ 1 w 422"/>
                <a:gd name="T1" fmla="*/ 0 h 288"/>
                <a:gd name="T2" fmla="*/ 0 w 422"/>
                <a:gd name="T3" fmla="*/ 1 h 288"/>
                <a:gd name="T4" fmla="*/ 1 w 422"/>
                <a:gd name="T5" fmla="*/ 1 h 288"/>
                <a:gd name="T6" fmla="*/ 1 w 42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2"/>
                <a:gd name="T13" fmla="*/ 0 h 288"/>
                <a:gd name="T14" fmla="*/ 422 w 42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2" h="288">
                  <a:moveTo>
                    <a:pt x="219" y="0"/>
                  </a:moveTo>
                  <a:lnTo>
                    <a:pt x="0" y="288"/>
                  </a:lnTo>
                  <a:lnTo>
                    <a:pt x="422" y="288"/>
                  </a:lnTo>
                  <a:lnTo>
                    <a:pt x="219" y="0"/>
                  </a:lnTo>
                </a:path>
              </a:pathLst>
            </a:custGeom>
            <a:solidFill>
              <a:schemeClr val="accent1"/>
            </a:solidFill>
            <a:ln w="238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Line 70">
              <a:extLst>
                <a:ext uri="{FF2B5EF4-FFF2-40B4-BE49-F238E27FC236}">
                  <a16:creationId xmlns:a16="http://schemas.microsoft.com/office/drawing/2014/main" id="{41CA3209-623D-E719-52C3-29A03DD3D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5" y="1450"/>
              <a:ext cx="211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Line 71">
              <a:extLst>
                <a:ext uri="{FF2B5EF4-FFF2-40B4-BE49-F238E27FC236}">
                  <a16:creationId xmlns:a16="http://schemas.microsoft.com/office/drawing/2014/main" id="{2EBF90DA-C630-3C38-AD21-978FF99EA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1375"/>
              <a:ext cx="1" cy="75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Line 72">
              <a:extLst>
                <a:ext uri="{FF2B5EF4-FFF2-40B4-BE49-F238E27FC236}">
                  <a16:creationId xmlns:a16="http://schemas.microsoft.com/office/drawing/2014/main" id="{02686827-4A39-4D6E-97B3-93CBBD6E7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1594"/>
              <a:ext cx="1" cy="6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Line 73">
              <a:extLst>
                <a:ext uri="{FF2B5EF4-FFF2-40B4-BE49-F238E27FC236}">
                  <a16:creationId xmlns:a16="http://schemas.microsoft.com/office/drawing/2014/main" id="{54940DD2-9C4C-83D3-98A2-E4589ED8D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1329"/>
              <a:ext cx="81" cy="144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Line 74">
              <a:extLst>
                <a:ext uri="{FF2B5EF4-FFF2-40B4-BE49-F238E27FC236}">
                  <a16:creationId xmlns:a16="http://schemas.microsoft.com/office/drawing/2014/main" id="{044A9984-8728-9705-2045-CEB6651E5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1" y="1569"/>
              <a:ext cx="114" cy="10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Line 75">
              <a:extLst>
                <a:ext uri="{FF2B5EF4-FFF2-40B4-BE49-F238E27FC236}">
                  <a16:creationId xmlns:a16="http://schemas.microsoft.com/office/drawing/2014/main" id="{BCBC4B20-403B-0089-4A31-92C89C735E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5" y="1569"/>
              <a:ext cx="114" cy="10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Line 76">
              <a:extLst>
                <a:ext uri="{FF2B5EF4-FFF2-40B4-BE49-F238E27FC236}">
                  <a16:creationId xmlns:a16="http://schemas.microsoft.com/office/drawing/2014/main" id="{C50086B9-800D-AB3B-33B2-13A06ED67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7" y="1569"/>
              <a:ext cx="114" cy="10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Line 77">
              <a:extLst>
                <a:ext uri="{FF2B5EF4-FFF2-40B4-BE49-F238E27FC236}">
                  <a16:creationId xmlns:a16="http://schemas.microsoft.com/office/drawing/2014/main" id="{B5399989-0371-5374-FCC2-A3649A5BEC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3" y="1712"/>
              <a:ext cx="240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Rectangle 78">
              <a:extLst>
                <a:ext uri="{FF2B5EF4-FFF2-40B4-BE49-F238E27FC236}">
                  <a16:creationId xmlns:a16="http://schemas.microsoft.com/office/drawing/2014/main" id="{DA804AC3-C346-ED1A-D71E-61E8B810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1915"/>
              <a:ext cx="914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500" b="1">
                  <a:solidFill>
                    <a:srgbClr val="000000"/>
                  </a:solidFill>
                  <a:latin typeface="宋体" panose="02010600030101010101" pitchFamily="2" charset="-122"/>
                </a:rPr>
                <a:t>三相电源</a:t>
              </a:r>
              <a:endParaRPr lang="zh-CN" altLang="en-US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03" name="Rectangle 79">
              <a:extLst>
                <a:ext uri="{FF2B5EF4-FFF2-40B4-BE49-F238E27FC236}">
                  <a16:creationId xmlns:a16="http://schemas.microsoft.com/office/drawing/2014/main" id="{48461936-6A93-A32E-A727-0F5BA49CD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3705"/>
              <a:ext cx="131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0" b="1">
                  <a:solidFill>
                    <a:srgbClr val="000000"/>
                  </a:solidFill>
                  <a:latin typeface="宋体" panose="02010600030101010101" pitchFamily="2" charset="-122"/>
                </a:rPr>
                <a:t>+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106" name="标题 3">
            <a:extLst>
              <a:ext uri="{FF2B5EF4-FFF2-40B4-BE49-F238E27FC236}">
                <a16:creationId xmlns:a16="http://schemas.microsoft.com/office/drawing/2014/main" id="{2330E373-58C0-E8A8-6DEA-A15B36787229}"/>
              </a:ext>
            </a:extLst>
          </p:cNvPr>
          <p:cNvSpPr txBox="1">
            <a:spLocks/>
          </p:cNvSpPr>
          <p:nvPr/>
        </p:nvSpPr>
        <p:spPr>
          <a:xfrm>
            <a:off x="758301" y="485759"/>
            <a:ext cx="1940511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Consolas" panose="020B0609020204030204" pitchFamily="49" charset="0"/>
              </a:rPr>
              <a:t>Overall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C5FD60-8EC8-DE92-26B6-4297E8783F76}"/>
              </a:ext>
            </a:extLst>
          </p:cNvPr>
          <p:cNvSpPr txBox="1"/>
          <p:nvPr/>
        </p:nvSpPr>
        <p:spPr>
          <a:xfrm>
            <a:off x="2284507" y="5875635"/>
            <a:ext cx="770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Diode Rectifier is uncontrollable,</a:t>
            </a:r>
            <a:r>
              <a:rPr lang="zh-CN" altLang="en-US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</a:rPr>
              <a:t>so</a:t>
            </a:r>
            <a:r>
              <a:rPr lang="zh-CN" altLang="en-US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</a:rPr>
              <a:t>we</a:t>
            </a:r>
            <a:r>
              <a:rPr lang="zh-CN" altLang="en-US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</a:rPr>
              <a:t>need</a:t>
            </a:r>
            <a:r>
              <a:rPr lang="zh-CN" altLang="en-US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</a:rPr>
              <a:t>Full Bridge Converter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03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3103580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Simulation(4)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4. Give the input and output of each section in steady-state;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A16B223-63BD-DB56-B5E1-43AEC35B49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043544"/>
                  </p:ext>
                </p:extLst>
              </p:nvPr>
            </p:nvGraphicFramePr>
            <p:xfrm>
              <a:off x="1854198" y="2599987"/>
              <a:ext cx="8128002" cy="1651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0760">
                      <a:extLst>
                        <a:ext uri="{9D8B030D-6E8A-4147-A177-3AD203B41FA5}">
                          <a16:colId xmlns:a16="http://schemas.microsoft.com/office/drawing/2014/main" val="1883773861"/>
                        </a:ext>
                      </a:extLst>
                    </a:gridCol>
                    <a:gridCol w="1342417">
                      <a:extLst>
                        <a:ext uri="{9D8B030D-6E8A-4147-A177-3AD203B41FA5}">
                          <a16:colId xmlns:a16="http://schemas.microsoft.com/office/drawing/2014/main" val="2562346310"/>
                        </a:ext>
                      </a:extLst>
                    </a:gridCol>
                    <a:gridCol w="972766">
                      <a:extLst>
                        <a:ext uri="{9D8B030D-6E8A-4147-A177-3AD203B41FA5}">
                          <a16:colId xmlns:a16="http://schemas.microsoft.com/office/drawing/2014/main" val="3721031975"/>
                        </a:ext>
                      </a:extLst>
                    </a:gridCol>
                    <a:gridCol w="963039">
                      <a:extLst>
                        <a:ext uri="{9D8B030D-6E8A-4147-A177-3AD203B41FA5}">
                          <a16:colId xmlns:a16="http://schemas.microsoft.com/office/drawing/2014/main" val="1607768944"/>
                        </a:ext>
                      </a:extLst>
                    </a:gridCol>
                    <a:gridCol w="1118680">
                      <a:extLst>
                        <a:ext uri="{9D8B030D-6E8A-4147-A177-3AD203B41FA5}">
                          <a16:colId xmlns:a16="http://schemas.microsoft.com/office/drawing/2014/main" val="2895636102"/>
                        </a:ext>
                      </a:extLst>
                    </a:gridCol>
                    <a:gridCol w="989197">
                      <a:extLst>
                        <a:ext uri="{9D8B030D-6E8A-4147-A177-3AD203B41FA5}">
                          <a16:colId xmlns:a16="http://schemas.microsoft.com/office/drawing/2014/main" val="1513273920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8005433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Speed(rpm)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(A)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ASR In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ASR Out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ACR In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ACR Out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62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Without load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1500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0.9582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-&gt;0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0.9576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~=0.1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~=170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61390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With </a:t>
                          </a: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8Nm at t=2.5sec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1497(1500)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~=8.9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2.7(-&gt;0)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8.88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~=0.007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~=200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60937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A16B223-63BD-DB56-B5E1-43AEC35B49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043544"/>
                  </p:ext>
                </p:extLst>
              </p:nvPr>
            </p:nvGraphicFramePr>
            <p:xfrm>
              <a:off x="1854198" y="2599987"/>
              <a:ext cx="8128002" cy="1651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0760">
                      <a:extLst>
                        <a:ext uri="{9D8B030D-6E8A-4147-A177-3AD203B41FA5}">
                          <a16:colId xmlns:a16="http://schemas.microsoft.com/office/drawing/2014/main" val="1883773861"/>
                        </a:ext>
                      </a:extLst>
                    </a:gridCol>
                    <a:gridCol w="1342417">
                      <a:extLst>
                        <a:ext uri="{9D8B030D-6E8A-4147-A177-3AD203B41FA5}">
                          <a16:colId xmlns:a16="http://schemas.microsoft.com/office/drawing/2014/main" val="2562346310"/>
                        </a:ext>
                      </a:extLst>
                    </a:gridCol>
                    <a:gridCol w="972766">
                      <a:extLst>
                        <a:ext uri="{9D8B030D-6E8A-4147-A177-3AD203B41FA5}">
                          <a16:colId xmlns:a16="http://schemas.microsoft.com/office/drawing/2014/main" val="3721031975"/>
                        </a:ext>
                      </a:extLst>
                    </a:gridCol>
                    <a:gridCol w="963039">
                      <a:extLst>
                        <a:ext uri="{9D8B030D-6E8A-4147-A177-3AD203B41FA5}">
                          <a16:colId xmlns:a16="http://schemas.microsoft.com/office/drawing/2014/main" val="1607768944"/>
                        </a:ext>
                      </a:extLst>
                    </a:gridCol>
                    <a:gridCol w="1118680">
                      <a:extLst>
                        <a:ext uri="{9D8B030D-6E8A-4147-A177-3AD203B41FA5}">
                          <a16:colId xmlns:a16="http://schemas.microsoft.com/office/drawing/2014/main" val="2895636102"/>
                        </a:ext>
                      </a:extLst>
                    </a:gridCol>
                    <a:gridCol w="989197">
                      <a:extLst>
                        <a:ext uri="{9D8B030D-6E8A-4147-A177-3AD203B41FA5}">
                          <a16:colId xmlns:a16="http://schemas.microsoft.com/office/drawing/2014/main" val="1513273920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8005433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Speed(rpm)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2516" t="-8197" r="-439623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ASR In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ASR Out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ACR In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ACR Out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626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Without load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1500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0.9582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-&gt;0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0.9576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~=0.1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~=170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613907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With </a:t>
                          </a: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8Nm at t=2.5sec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1497(1500)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~=8.9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2.7(-&gt;0)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8.88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~=0.007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~=200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60937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38EFA554-8099-0BB2-DCB6-5464D73488C5}"/>
              </a:ext>
            </a:extLst>
          </p:cNvPr>
          <p:cNvSpPr txBox="1"/>
          <p:nvPr/>
        </p:nvSpPr>
        <p:spPr>
          <a:xfrm>
            <a:off x="2207949" y="456853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仿真只跑了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4s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，因此有些值可能不一定是稳态值，但已十分接近。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其中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ACR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输出较差，但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ACR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的波形质量对系统影响不大。</a:t>
            </a:r>
          </a:p>
        </p:txBody>
      </p:sp>
    </p:spTree>
    <p:extLst>
      <p:ext uri="{BB962C8B-B14F-4D97-AF65-F5344CB8AC3E}">
        <p14:creationId xmlns:p14="http://schemas.microsoft.com/office/powerpoint/2010/main" val="805960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485759"/>
            <a:ext cx="3298133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Simulation(5.1)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5.Discuss the effects and influences of </a:t>
            </a:r>
            <a:r>
              <a:rPr lang="en-US" altLang="zh-CN" sz="1800" dirty="0" err="1">
                <a:solidFill>
                  <a:srgbClr val="FF5050"/>
                </a:solidFill>
                <a:latin typeface="Consolas" panose="020B0609020204030204" pitchFamily="49" charset="0"/>
              </a:rPr>
              <a:t>Kp</a:t>
            </a:r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, Ki and output limit.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F0AF3-4B19-CC96-2839-306F02C33713}"/>
              </a:ext>
            </a:extLst>
          </p:cNvPr>
          <p:cNvSpPr txBox="1"/>
          <p:nvPr/>
        </p:nvSpPr>
        <p:spPr>
          <a:xfrm>
            <a:off x="4231908" y="888468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主要讨论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Kp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Ki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对电机转速稳态性能和动态性能的影响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D2B1E-9513-8C15-1312-DAC69134BF79}"/>
                  </a:ext>
                </a:extLst>
              </p:cNvPr>
              <p:cNvSpPr txBox="1"/>
              <p:nvPr/>
            </p:nvSpPr>
            <p:spPr>
              <a:xfrm>
                <a:off x="5365340" y="5652822"/>
                <a:ext cx="1006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𝑃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=6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D2B1E-9513-8C15-1312-DAC69134B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340" y="5652822"/>
                <a:ext cx="10068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D4963851-6C16-11DE-52AB-475852919B3C}"/>
              </a:ext>
            </a:extLst>
          </p:cNvPr>
          <p:cNvSpPr txBox="1"/>
          <p:nvPr/>
        </p:nvSpPr>
        <p:spPr>
          <a:xfrm>
            <a:off x="5305950" y="587875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Consolas" panose="020B0609020204030204" pitchFamily="49" charset="0"/>
                <a:ea typeface="仿宋" panose="02010609060101010101" pitchFamily="49" charset="-122"/>
              </a:rPr>
              <a:t>ASR</a:t>
            </a:r>
            <a:endParaRPr lang="zh-CN" altLang="en-US" sz="3600" dirty="0"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EAC90F-CD4F-BE55-EEF2-860A329499FE}"/>
                  </a:ext>
                </a:extLst>
              </p:cNvPr>
              <p:cNvSpPr txBox="1"/>
              <p:nvPr/>
            </p:nvSpPr>
            <p:spPr>
              <a:xfrm>
                <a:off x="5243138" y="3762033"/>
                <a:ext cx="1439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𝑃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=0.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06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EAC90F-CD4F-BE55-EEF2-860A32949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138" y="3762033"/>
                <a:ext cx="14396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DDE0AC3D-3E64-2FB3-9D4E-810449CBB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87" y="1987453"/>
            <a:ext cx="2339922" cy="175569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1A5A739-B137-35AF-3101-3536003A5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826" y="1968997"/>
            <a:ext cx="2296417" cy="1730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F3587DE-818A-CECC-1F56-0B000A9FE06C}"/>
                  </a:ext>
                </a:extLst>
              </p:cNvPr>
              <p:cNvSpPr txBox="1"/>
              <p:nvPr/>
            </p:nvSpPr>
            <p:spPr>
              <a:xfrm>
                <a:off x="2460873" y="3699416"/>
                <a:ext cx="156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𝑃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=0.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6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F3587DE-818A-CECC-1F56-0B000A9FE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73" y="3699416"/>
                <a:ext cx="15678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FD304D9-1608-575B-F622-5984F1E7AD1C}"/>
                  </a:ext>
                </a:extLst>
              </p:cNvPr>
              <p:cNvSpPr txBox="1"/>
              <p:nvPr/>
            </p:nvSpPr>
            <p:spPr>
              <a:xfrm>
                <a:off x="8001057" y="3750684"/>
                <a:ext cx="1311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𝑃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=0.06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FD304D9-1608-575B-F622-5984F1E7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57" y="3750684"/>
                <a:ext cx="13113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6E4CA3-CD52-CFE3-3D4D-2CC3E02211C0}"/>
                  </a:ext>
                </a:extLst>
              </p:cNvPr>
              <p:cNvSpPr txBox="1"/>
              <p:nvPr/>
            </p:nvSpPr>
            <p:spPr>
              <a:xfrm>
                <a:off x="2708695" y="5682973"/>
                <a:ext cx="1183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𝑃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=0.6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6E4CA3-CD52-CFE3-3D4D-2CC3E0221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95" y="5682973"/>
                <a:ext cx="11831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6DCD6CB9-1ED9-23D1-D74D-B30DE348D9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547" y="1993842"/>
            <a:ext cx="2328406" cy="17493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3ED8AF7-2C6F-960B-1EEC-A47A1EABD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5536" y="4039556"/>
            <a:ext cx="2194995" cy="1643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B63A925-AED6-B557-7756-33CCDC3EB28A}"/>
                  </a:ext>
                </a:extLst>
              </p:cNvPr>
              <p:cNvSpPr txBox="1"/>
              <p:nvPr/>
            </p:nvSpPr>
            <p:spPr>
              <a:xfrm>
                <a:off x="7233530" y="4185874"/>
                <a:ext cx="34863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ASR</a:t>
                </a:r>
                <a:r>
                  <a:rPr lang="zh-CN" altLang="en-US" b="0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越大，转速的超调量越小，但是超过一个上限后，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继续增大，超调量没法再减小，反而是一直振荡，无法到达稳定状态。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B63A925-AED6-B557-7756-33CCDC3E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530" y="4185874"/>
                <a:ext cx="3486367" cy="1477328"/>
              </a:xfrm>
              <a:prstGeom prst="rect">
                <a:avLst/>
              </a:prstGeom>
              <a:blipFill>
                <a:blip r:embed="rId11"/>
                <a:stretch>
                  <a:fillRect l="-1573" t="-3719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片 29">
            <a:extLst>
              <a:ext uri="{FF2B5EF4-FFF2-40B4-BE49-F238E27FC236}">
                <a16:creationId xmlns:a16="http://schemas.microsoft.com/office/drawing/2014/main" id="{5D051F90-43B5-C756-E235-7F5D15CB83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1494" y="4070908"/>
            <a:ext cx="2103783" cy="15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13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3385682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Simulation(5.2)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5.Discuss the effects and influences of </a:t>
            </a:r>
            <a:r>
              <a:rPr lang="en-US" altLang="zh-CN" sz="1800" dirty="0" err="1">
                <a:solidFill>
                  <a:srgbClr val="FF5050"/>
                </a:solidFill>
                <a:latin typeface="Consolas" panose="020B0609020204030204" pitchFamily="49" charset="0"/>
              </a:rPr>
              <a:t>Kp</a:t>
            </a:r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, Ki and output limit.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4BEB9F-1257-FA5A-AC1B-60BAACB3F398}"/>
                  </a:ext>
                </a:extLst>
              </p:cNvPr>
              <p:cNvSpPr txBox="1"/>
              <p:nvPr/>
            </p:nvSpPr>
            <p:spPr>
              <a:xfrm>
                <a:off x="5365340" y="5652822"/>
                <a:ext cx="1221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150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4BEB9F-1257-FA5A-AC1B-60BAACB3F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340" y="5652822"/>
                <a:ext cx="122142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825376E-E221-87D6-F89F-C7FA81AC3749}"/>
              </a:ext>
            </a:extLst>
          </p:cNvPr>
          <p:cNvSpPr txBox="1"/>
          <p:nvPr/>
        </p:nvSpPr>
        <p:spPr>
          <a:xfrm>
            <a:off x="5305950" y="587875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Consolas" panose="020B0609020204030204" pitchFamily="49" charset="0"/>
                <a:ea typeface="仿宋" panose="02010609060101010101" pitchFamily="49" charset="-122"/>
              </a:rPr>
              <a:t>ASR</a:t>
            </a:r>
            <a:endParaRPr lang="zh-CN" altLang="en-US" sz="3600" dirty="0"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42176E-8E60-006C-77BC-6852E9DF7E26}"/>
                  </a:ext>
                </a:extLst>
              </p:cNvPr>
              <p:cNvSpPr txBox="1"/>
              <p:nvPr/>
            </p:nvSpPr>
            <p:spPr>
              <a:xfrm>
                <a:off x="5243138" y="3702142"/>
                <a:ext cx="1397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=0.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015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42176E-8E60-006C-77BC-6852E9DF7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138" y="3702142"/>
                <a:ext cx="13977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C69025-8829-E76A-5BFC-1308D53EBD9D}"/>
                  </a:ext>
                </a:extLst>
              </p:cNvPr>
              <p:cNvSpPr txBox="1"/>
              <p:nvPr/>
            </p:nvSpPr>
            <p:spPr>
              <a:xfrm>
                <a:off x="2460873" y="3699416"/>
                <a:ext cx="1525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=0.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15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C69025-8829-E76A-5BFC-1308D53EB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73" y="3699416"/>
                <a:ext cx="15259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B012ADD-440E-389A-BF95-A45DD83E66C1}"/>
                  </a:ext>
                </a:extLst>
              </p:cNvPr>
              <p:cNvSpPr txBox="1"/>
              <p:nvPr/>
            </p:nvSpPr>
            <p:spPr>
              <a:xfrm>
                <a:off x="8001057" y="3750684"/>
                <a:ext cx="1269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0.15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B012ADD-440E-389A-BF95-A45DD83E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57" y="3750684"/>
                <a:ext cx="1269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6836088-4129-0E4A-143A-0C1755720F57}"/>
                  </a:ext>
                </a:extLst>
              </p:cNvPr>
              <p:cNvSpPr txBox="1"/>
              <p:nvPr/>
            </p:nvSpPr>
            <p:spPr>
              <a:xfrm>
                <a:off x="2708695" y="5682973"/>
                <a:ext cx="109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15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6836088-4129-0E4A-143A-0C1755720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95" y="5682973"/>
                <a:ext cx="10931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FC5D22A7-601F-F5AF-B030-92B149724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547" y="1993842"/>
            <a:ext cx="2328406" cy="1749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308084D-F993-CE0F-225A-2F4B6ED6D25B}"/>
                  </a:ext>
                </a:extLst>
              </p:cNvPr>
              <p:cNvSpPr txBox="1"/>
              <p:nvPr/>
            </p:nvSpPr>
            <p:spPr>
              <a:xfrm>
                <a:off x="7492547" y="4314853"/>
                <a:ext cx="32273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ASR</a:t>
                </a:r>
                <a:r>
                  <a:rPr lang="zh-CN" altLang="en-US" b="0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越小，转速的超调量越小，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太大的话，超调量很大，稳定时间很长。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308084D-F993-CE0F-225A-2F4B6ED6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547" y="4314853"/>
                <a:ext cx="3227350" cy="923330"/>
              </a:xfrm>
              <a:prstGeom prst="rect">
                <a:avLst/>
              </a:prstGeom>
              <a:blipFill>
                <a:blip r:embed="rId8"/>
                <a:stretch>
                  <a:fillRect l="-1509" t="-5960" b="-7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938F18BE-50A8-74D1-E66F-920C81B08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7290" y="1993205"/>
            <a:ext cx="2296417" cy="17260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1F6334D-60D2-7E55-7692-786E20DC3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4912" y="1993843"/>
            <a:ext cx="2296418" cy="17149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5883391-91DA-91ED-CBA4-ECE6CD0FC9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2404" y="4007965"/>
            <a:ext cx="2268926" cy="170023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EAA80B-C093-8918-2CFC-DF77141B23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8560" y="4011245"/>
            <a:ext cx="2225147" cy="167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96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485759"/>
            <a:ext cx="3298133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Simulation(5.3)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5.Discuss the effects and influences of </a:t>
            </a:r>
            <a:r>
              <a:rPr lang="en-US" altLang="zh-CN" sz="1800" dirty="0" err="1">
                <a:solidFill>
                  <a:srgbClr val="FF5050"/>
                </a:solidFill>
                <a:latin typeface="Consolas" panose="020B0609020204030204" pitchFamily="49" charset="0"/>
              </a:rPr>
              <a:t>Kp</a:t>
            </a:r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, Ki and output limit.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F0AF3-4B19-CC96-2839-306F02C33713}"/>
              </a:ext>
            </a:extLst>
          </p:cNvPr>
          <p:cNvSpPr txBox="1"/>
          <p:nvPr/>
        </p:nvSpPr>
        <p:spPr>
          <a:xfrm>
            <a:off x="4231908" y="888468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主要讨论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Kp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Ki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对电机转速稳态性能和动态性能的影响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D2B1E-9513-8C15-1312-DAC69134BF79}"/>
                  </a:ext>
                </a:extLst>
              </p:cNvPr>
              <p:cNvSpPr txBox="1"/>
              <p:nvPr/>
            </p:nvSpPr>
            <p:spPr>
              <a:xfrm>
                <a:off x="5165315" y="5617685"/>
                <a:ext cx="1391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𝑃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5000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D2B1E-9513-8C15-1312-DAC69134B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315" y="5617685"/>
                <a:ext cx="13915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D4963851-6C16-11DE-52AB-475852919B3C}"/>
              </a:ext>
            </a:extLst>
          </p:cNvPr>
          <p:cNvSpPr txBox="1"/>
          <p:nvPr/>
        </p:nvSpPr>
        <p:spPr>
          <a:xfrm>
            <a:off x="5305950" y="587875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Consolas" panose="020B0609020204030204" pitchFamily="49" charset="0"/>
                <a:ea typeface="仿宋" panose="02010609060101010101" pitchFamily="49" charset="-122"/>
              </a:rPr>
              <a:t>ACR</a:t>
            </a:r>
            <a:endParaRPr lang="zh-CN" altLang="en-US" sz="3600" dirty="0"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EAC90F-CD4F-BE55-EEF2-860A329499FE}"/>
                  </a:ext>
                </a:extLst>
              </p:cNvPr>
              <p:cNvSpPr txBox="1"/>
              <p:nvPr/>
            </p:nvSpPr>
            <p:spPr>
              <a:xfrm>
                <a:off x="5274787" y="3740576"/>
                <a:ext cx="1006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𝑃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=5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EAC90F-CD4F-BE55-EEF2-860A32949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787" y="3740576"/>
                <a:ext cx="100681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F3587DE-818A-CECC-1F56-0B000A9FE06C}"/>
                  </a:ext>
                </a:extLst>
              </p:cNvPr>
              <p:cNvSpPr txBox="1"/>
              <p:nvPr/>
            </p:nvSpPr>
            <p:spPr>
              <a:xfrm>
                <a:off x="2460873" y="3699416"/>
                <a:ext cx="1183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𝑃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.5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F3587DE-818A-CECC-1F56-0B000A9FE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73" y="3699416"/>
                <a:ext cx="11831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FD304D9-1608-575B-F622-5984F1E7AD1C}"/>
                  </a:ext>
                </a:extLst>
              </p:cNvPr>
              <p:cNvSpPr txBox="1"/>
              <p:nvPr/>
            </p:nvSpPr>
            <p:spPr>
              <a:xfrm>
                <a:off x="8001057" y="3750684"/>
                <a:ext cx="1135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𝑃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50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FD304D9-1608-575B-F622-5984F1E7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57" y="3750684"/>
                <a:ext cx="11350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6E4CA3-CD52-CFE3-3D4D-2CC3E02211C0}"/>
                  </a:ext>
                </a:extLst>
              </p:cNvPr>
              <p:cNvSpPr txBox="1"/>
              <p:nvPr/>
            </p:nvSpPr>
            <p:spPr>
              <a:xfrm>
                <a:off x="2460873" y="5655494"/>
                <a:ext cx="1263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𝑃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500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6E4CA3-CD52-CFE3-3D4D-2CC3E0221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73" y="5655494"/>
                <a:ext cx="12632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6DCD6CB9-1ED9-23D1-D74D-B30DE348D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547" y="1993842"/>
            <a:ext cx="2328406" cy="1749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B63A925-AED6-B557-7756-33CCDC3EB28A}"/>
                  </a:ext>
                </a:extLst>
              </p:cNvPr>
              <p:cNvSpPr txBox="1"/>
              <p:nvPr/>
            </p:nvSpPr>
            <p:spPr>
              <a:xfrm>
                <a:off x="7492547" y="4431812"/>
                <a:ext cx="32273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ACR</a:t>
                </a:r>
                <a:r>
                  <a:rPr lang="zh-CN" altLang="en-US" b="0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变化对转速性能影响很小，只是注意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太小会导致启动时转速有大量纹波。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B63A925-AED6-B557-7756-33CCDC3E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547" y="4431812"/>
                <a:ext cx="3227350" cy="923330"/>
              </a:xfrm>
              <a:prstGeom prst="rect">
                <a:avLst/>
              </a:prstGeom>
              <a:blipFill>
                <a:blip r:embed="rId8"/>
                <a:stretch>
                  <a:fillRect l="-1509" t="-5298" r="-377" b="-7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AB3870A-0A5D-5421-3748-6A587FF40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520" y="2015707"/>
            <a:ext cx="2273124" cy="17055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BD7992-98CC-88C8-34E2-3D609D174A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1379" y="1993842"/>
            <a:ext cx="2282890" cy="17055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9251C2-FDEF-B5B1-95F7-0952AAEDEF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7133" y="4007508"/>
            <a:ext cx="2282890" cy="17092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C7C4C6E-3F2F-7B02-9B39-DEB3742869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242" y="4037518"/>
            <a:ext cx="2162663" cy="162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02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485759"/>
            <a:ext cx="3298133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Simulation(5.4)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5.Discuss the effects and influences of </a:t>
            </a:r>
            <a:r>
              <a:rPr lang="en-US" altLang="zh-CN" sz="1800" dirty="0" err="1">
                <a:solidFill>
                  <a:srgbClr val="FF5050"/>
                </a:solidFill>
                <a:latin typeface="Consolas" panose="020B0609020204030204" pitchFamily="49" charset="0"/>
              </a:rPr>
              <a:t>Kp</a:t>
            </a:r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, Ki and output limit.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F0AF3-4B19-CC96-2839-306F02C33713}"/>
              </a:ext>
            </a:extLst>
          </p:cNvPr>
          <p:cNvSpPr txBox="1"/>
          <p:nvPr/>
        </p:nvSpPr>
        <p:spPr>
          <a:xfrm>
            <a:off x="4231908" y="888468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主要讨论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Kp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Ki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对电机转速稳态性能和动态性能的影响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D2B1E-9513-8C15-1312-DAC69134BF79}"/>
                  </a:ext>
                </a:extLst>
              </p:cNvPr>
              <p:cNvSpPr txBox="1"/>
              <p:nvPr/>
            </p:nvSpPr>
            <p:spPr>
              <a:xfrm>
                <a:off x="5164432" y="5652822"/>
                <a:ext cx="14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=180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00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D2B1E-9513-8C15-1312-DAC69134B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32" y="5652822"/>
                <a:ext cx="147790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D4963851-6C16-11DE-52AB-475852919B3C}"/>
              </a:ext>
            </a:extLst>
          </p:cNvPr>
          <p:cNvSpPr txBox="1"/>
          <p:nvPr/>
        </p:nvSpPr>
        <p:spPr>
          <a:xfrm>
            <a:off x="5305950" y="587875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Consolas" panose="020B0609020204030204" pitchFamily="49" charset="0"/>
                <a:ea typeface="仿宋" panose="02010609060101010101" pitchFamily="49" charset="-122"/>
              </a:rPr>
              <a:t>ACR</a:t>
            </a:r>
            <a:endParaRPr lang="zh-CN" altLang="en-US" sz="3600" dirty="0"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EAC90F-CD4F-BE55-EEF2-860A329499FE}"/>
                  </a:ext>
                </a:extLst>
              </p:cNvPr>
              <p:cNvSpPr txBox="1"/>
              <p:nvPr/>
            </p:nvSpPr>
            <p:spPr>
              <a:xfrm>
                <a:off x="5356793" y="3699416"/>
                <a:ext cx="1093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=18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EAC90F-CD4F-BE55-EEF2-860A32949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93" y="3699416"/>
                <a:ext cx="10931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F3587DE-818A-CECC-1F56-0B000A9FE06C}"/>
                  </a:ext>
                </a:extLst>
              </p:cNvPr>
              <p:cNvSpPr txBox="1"/>
              <p:nvPr/>
            </p:nvSpPr>
            <p:spPr>
              <a:xfrm>
                <a:off x="2557733" y="3699416"/>
                <a:ext cx="1141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=1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.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8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F3587DE-818A-CECC-1F56-0B000A9FE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733" y="3699416"/>
                <a:ext cx="11412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FD304D9-1608-575B-F622-5984F1E7AD1C}"/>
                  </a:ext>
                </a:extLst>
              </p:cNvPr>
              <p:cNvSpPr txBox="1"/>
              <p:nvPr/>
            </p:nvSpPr>
            <p:spPr>
              <a:xfrm>
                <a:off x="8001057" y="3750684"/>
                <a:ext cx="1221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180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FD304D9-1608-575B-F622-5984F1E7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57" y="3750684"/>
                <a:ext cx="12214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6E4CA3-CD52-CFE3-3D4D-2CC3E02211C0}"/>
                  </a:ext>
                </a:extLst>
              </p:cNvPr>
              <p:cNvSpPr txBox="1"/>
              <p:nvPr/>
            </p:nvSpPr>
            <p:spPr>
              <a:xfrm>
                <a:off x="2568200" y="5682973"/>
                <a:ext cx="1349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=180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6E4CA3-CD52-CFE3-3D4D-2CC3E0221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200" y="5682973"/>
                <a:ext cx="13496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6DCD6CB9-1ED9-23D1-D74D-B30DE348D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547" y="1993842"/>
            <a:ext cx="2328406" cy="1749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B63A925-AED6-B557-7756-33CCDC3EB28A}"/>
                  </a:ext>
                </a:extLst>
              </p:cNvPr>
              <p:cNvSpPr txBox="1"/>
              <p:nvPr/>
            </p:nvSpPr>
            <p:spPr>
              <a:xfrm>
                <a:off x="7369717" y="4464640"/>
                <a:ext cx="3486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ACR</a:t>
                </a:r>
                <a:r>
                  <a:rPr lang="zh-CN" altLang="en-US" b="0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</a:rPr>
                  <a:t>对转速的性能影响不大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B63A925-AED6-B557-7756-33CCDC3E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717" y="4464640"/>
                <a:ext cx="3486367" cy="369332"/>
              </a:xfrm>
              <a:prstGeom prst="rect">
                <a:avLst/>
              </a:prstGeom>
              <a:blipFill>
                <a:blip r:embed="rId8"/>
                <a:stretch>
                  <a:fillRect l="-1573" t="-1311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AD5A410-9327-35D3-7A03-16FCDAB87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0797" y="1990417"/>
            <a:ext cx="2328406" cy="17508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5B5B83-736B-5CF8-4D1C-15F14F7E57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1881" y="1990417"/>
            <a:ext cx="2267631" cy="16970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EA96F0-2AB6-0DB7-B4EE-930E169C05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0797" y="4012395"/>
            <a:ext cx="2267631" cy="1706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AEADB57-A501-7EAB-D914-CAB780AF34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1881" y="4006581"/>
            <a:ext cx="2267631" cy="17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3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485759"/>
            <a:ext cx="3298133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Simulation(5.5)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5.Discuss the effects and influences of </a:t>
            </a:r>
            <a:r>
              <a:rPr lang="en-US" altLang="zh-CN" sz="1800" dirty="0" err="1">
                <a:solidFill>
                  <a:srgbClr val="FF5050"/>
                </a:solidFill>
                <a:latin typeface="Consolas" panose="020B0609020204030204" pitchFamily="49" charset="0"/>
              </a:rPr>
              <a:t>Kp</a:t>
            </a:r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, Ki and output limit.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F0AF3-4B19-CC96-2839-306F02C33713}"/>
              </a:ext>
            </a:extLst>
          </p:cNvPr>
          <p:cNvSpPr txBox="1"/>
          <p:nvPr/>
        </p:nvSpPr>
        <p:spPr>
          <a:xfrm>
            <a:off x="4231908" y="88846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主要讨论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output limit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对电机转速稳态性能和动态性能的影响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D2B1E-9513-8C15-1312-DAC69134BF79}"/>
                  </a:ext>
                </a:extLst>
              </p:cNvPr>
              <p:cNvSpPr txBox="1"/>
              <p:nvPr/>
            </p:nvSpPr>
            <p:spPr>
              <a:xfrm>
                <a:off x="5087032" y="5600200"/>
                <a:ext cx="18093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𝑙𝑖𝑚𝑖𝑡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=±1000</m:t>
                      </m:r>
                    </m:oMath>
                  </m:oMathPara>
                </a14:m>
                <a:endParaRPr lang="zh-CN" altLang="en-US" i="1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D2B1E-9513-8C15-1312-DAC69134B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032" y="5600200"/>
                <a:ext cx="18093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D4963851-6C16-11DE-52AB-475852919B3C}"/>
              </a:ext>
            </a:extLst>
          </p:cNvPr>
          <p:cNvSpPr txBox="1"/>
          <p:nvPr/>
        </p:nvSpPr>
        <p:spPr>
          <a:xfrm>
            <a:off x="5305950" y="587875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Consolas" panose="020B0609020204030204" pitchFamily="49" charset="0"/>
                <a:ea typeface="仿宋" panose="02010609060101010101" pitchFamily="49" charset="-122"/>
              </a:rPr>
              <a:t>ASR</a:t>
            </a:r>
            <a:endParaRPr lang="zh-CN" altLang="en-US" sz="3600" dirty="0"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EAC90F-CD4F-BE55-EEF2-860A329499FE}"/>
                  </a:ext>
                </a:extLst>
              </p:cNvPr>
              <p:cNvSpPr txBox="1"/>
              <p:nvPr/>
            </p:nvSpPr>
            <p:spPr>
              <a:xfrm>
                <a:off x="5151155" y="3624986"/>
                <a:ext cx="1552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𝑙𝑖𝑚𝑖𝑡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=±10</m:t>
                      </m:r>
                    </m:oMath>
                  </m:oMathPara>
                </a14:m>
                <a:endParaRPr lang="zh-CN" altLang="en-US" i="1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EAC90F-CD4F-BE55-EEF2-860A32949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55" y="3624986"/>
                <a:ext cx="1552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F3587DE-818A-CECC-1F56-0B000A9FE06C}"/>
                  </a:ext>
                </a:extLst>
              </p:cNvPr>
              <p:cNvSpPr txBox="1"/>
              <p:nvPr/>
            </p:nvSpPr>
            <p:spPr>
              <a:xfrm>
                <a:off x="2429492" y="3608065"/>
                <a:ext cx="1424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𝑙𝑖𝑚𝑖𝑡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=±1</m:t>
                      </m:r>
                    </m:oMath>
                  </m:oMathPara>
                </a14:m>
                <a:endParaRPr lang="zh-CN" altLang="en-US" i="1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F3587DE-818A-CECC-1F56-0B000A9FE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2" y="3608065"/>
                <a:ext cx="14246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FD304D9-1608-575B-F622-5984F1E7AD1C}"/>
                  </a:ext>
                </a:extLst>
              </p:cNvPr>
              <p:cNvSpPr txBox="1"/>
              <p:nvPr/>
            </p:nvSpPr>
            <p:spPr>
              <a:xfrm>
                <a:off x="8001058" y="3632523"/>
                <a:ext cx="1552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𝑙𝑖𝑚𝑖𝑡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±20</m:t>
                      </m:r>
                    </m:oMath>
                  </m:oMathPara>
                </a14:m>
                <a:endParaRPr lang="zh-CN" altLang="en-US" i="1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FD304D9-1608-575B-F622-5984F1E7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58" y="3632523"/>
                <a:ext cx="15528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6E4CA3-CD52-CFE3-3D4D-2CC3E02211C0}"/>
                  </a:ext>
                </a:extLst>
              </p:cNvPr>
              <p:cNvSpPr txBox="1"/>
              <p:nvPr/>
            </p:nvSpPr>
            <p:spPr>
              <a:xfrm>
                <a:off x="2365091" y="5625525"/>
                <a:ext cx="1681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𝑙𝑖𝑚𝑖𝑡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=±100</m:t>
                      </m:r>
                    </m:oMath>
                  </m:oMathPara>
                </a14:m>
                <a:endParaRPr lang="zh-CN" altLang="en-US" i="1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6E4CA3-CD52-CFE3-3D4D-2CC3E0221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091" y="5625525"/>
                <a:ext cx="16811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6DCD6CB9-1ED9-23D1-D74D-B30DE348D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547" y="1893868"/>
            <a:ext cx="2328406" cy="174930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B63A925-AED6-B557-7756-33CCDC3EB28A}"/>
              </a:ext>
            </a:extLst>
          </p:cNvPr>
          <p:cNvSpPr txBox="1"/>
          <p:nvPr/>
        </p:nvSpPr>
        <p:spPr>
          <a:xfrm>
            <a:off x="7440478" y="4074457"/>
            <a:ext cx="3344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latin typeface="Consolas" panose="020B0609020204030204" pitchFamily="49" charset="0"/>
                <a:ea typeface="仿宋" panose="02010609060101010101" pitchFamily="49" charset="-122"/>
              </a:rPr>
              <a:t>ASR</a:t>
            </a:r>
            <a:r>
              <a:rPr lang="zh-CN" altLang="en-US" b="0" dirty="0">
                <a:latin typeface="Consolas" panose="020B0609020204030204" pitchFamily="49" charset="0"/>
                <a:ea typeface="仿宋" panose="02010609060101010101" pitchFamily="49" charset="-122"/>
              </a:rPr>
              <a:t>的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output limit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限制了转速的反馈速度，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limit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太小，转速速度变化极慢，而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limit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太大则在转速上无太大影响，但电枢电流不受限可能过大。</a:t>
            </a:r>
            <a:endParaRPr lang="en-US" altLang="zh-CN" dirty="0"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经检验，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ASR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输出最多到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80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左右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99867-A6DA-3CC6-549C-6A59E8126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883" y="1938176"/>
            <a:ext cx="2305399" cy="17275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148C2A-D013-44EC-991A-7A7D138614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4462" y="1914794"/>
            <a:ext cx="2305399" cy="17305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49FB9A4-1D6B-C2F6-D3F1-4B9D9C5372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8662" y="3918330"/>
            <a:ext cx="2313960" cy="17258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01034A0-3159-2B6C-1223-3C539342C1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5889" y="3914799"/>
            <a:ext cx="2313960" cy="17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3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485759"/>
            <a:ext cx="3298133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Simulation(5.6)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5.Discuss the effects and influences of </a:t>
            </a:r>
            <a:r>
              <a:rPr lang="en-US" altLang="zh-CN" sz="1800" dirty="0" err="1">
                <a:solidFill>
                  <a:srgbClr val="FF5050"/>
                </a:solidFill>
                <a:latin typeface="Consolas" panose="020B0609020204030204" pitchFamily="49" charset="0"/>
              </a:rPr>
              <a:t>Kp</a:t>
            </a:r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, Ki and output limit.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D2B1E-9513-8C15-1312-DAC69134BF79}"/>
                  </a:ext>
                </a:extLst>
              </p:cNvPr>
              <p:cNvSpPr txBox="1"/>
              <p:nvPr/>
            </p:nvSpPr>
            <p:spPr>
              <a:xfrm>
                <a:off x="4934592" y="5604182"/>
                <a:ext cx="1937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𝑙𝑖𝑚𝑖𝑡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=±30000</m:t>
                      </m:r>
                    </m:oMath>
                  </m:oMathPara>
                </a14:m>
                <a:endParaRPr lang="zh-CN" altLang="en-US" i="1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D2B1E-9513-8C15-1312-DAC69134B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592" y="5604182"/>
                <a:ext cx="193758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D4963851-6C16-11DE-52AB-475852919B3C}"/>
              </a:ext>
            </a:extLst>
          </p:cNvPr>
          <p:cNvSpPr txBox="1"/>
          <p:nvPr/>
        </p:nvSpPr>
        <p:spPr>
          <a:xfrm>
            <a:off x="5305950" y="587875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Consolas" panose="020B0609020204030204" pitchFamily="49" charset="0"/>
                <a:ea typeface="仿宋" panose="02010609060101010101" pitchFamily="49" charset="-122"/>
              </a:rPr>
              <a:t>ACR</a:t>
            </a:r>
            <a:endParaRPr lang="zh-CN" altLang="en-US" sz="3600" dirty="0"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EAC90F-CD4F-BE55-EEF2-860A329499FE}"/>
                  </a:ext>
                </a:extLst>
              </p:cNvPr>
              <p:cNvSpPr txBox="1"/>
              <p:nvPr/>
            </p:nvSpPr>
            <p:spPr>
              <a:xfrm>
                <a:off x="5062833" y="3625841"/>
                <a:ext cx="1681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𝑙𝑖𝑚𝑖𝑡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=±100</m:t>
                      </m:r>
                    </m:oMath>
                  </m:oMathPara>
                </a14:m>
                <a:endParaRPr lang="zh-CN" altLang="en-US" i="1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EAC90F-CD4F-BE55-EEF2-860A32949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33" y="3625841"/>
                <a:ext cx="16811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F3587DE-818A-CECC-1F56-0B000A9FE06C}"/>
                  </a:ext>
                </a:extLst>
              </p:cNvPr>
              <p:cNvSpPr txBox="1"/>
              <p:nvPr/>
            </p:nvSpPr>
            <p:spPr>
              <a:xfrm>
                <a:off x="2557733" y="3629436"/>
                <a:ext cx="1552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𝑙𝑖𝑚𝑖𝑡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=±30</m:t>
                      </m:r>
                    </m:oMath>
                  </m:oMathPara>
                </a14:m>
                <a:endParaRPr lang="zh-CN" altLang="en-US" i="1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F3587DE-818A-CECC-1F56-0B000A9FE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733" y="3629436"/>
                <a:ext cx="155286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FD304D9-1608-575B-F622-5984F1E7AD1C}"/>
                  </a:ext>
                </a:extLst>
              </p:cNvPr>
              <p:cNvSpPr txBox="1"/>
              <p:nvPr/>
            </p:nvSpPr>
            <p:spPr>
              <a:xfrm>
                <a:off x="7816199" y="3629436"/>
                <a:ext cx="1681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𝑙𝑖𝑚𝑖𝑡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=±300</m:t>
                      </m:r>
                    </m:oMath>
                  </m:oMathPara>
                </a14:m>
                <a:endParaRPr lang="zh-CN" altLang="en-US" i="1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FD304D9-1608-575B-F622-5984F1E7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199" y="3629436"/>
                <a:ext cx="16811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6E4CA3-CD52-CFE3-3D4D-2CC3E02211C0}"/>
                  </a:ext>
                </a:extLst>
              </p:cNvPr>
              <p:cNvSpPr txBox="1"/>
              <p:nvPr/>
            </p:nvSpPr>
            <p:spPr>
              <a:xfrm>
                <a:off x="2518673" y="5605149"/>
                <a:ext cx="18093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𝑙𝑖𝑚𝑖𝑡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=±3000</m:t>
                      </m:r>
                    </m:oMath>
                  </m:oMathPara>
                </a14:m>
                <a:endParaRPr lang="zh-CN" altLang="en-US" i="1" dirty="0">
                  <a:latin typeface="Consolas" panose="020B0609020204030204" pitchFamily="49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26E4CA3-CD52-CFE3-3D4D-2CC3E0221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673" y="5605149"/>
                <a:ext cx="18093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6DCD6CB9-1ED9-23D1-D74D-B30DE348D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547" y="1906381"/>
            <a:ext cx="2328406" cy="174930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B63A925-AED6-B557-7756-33CCDC3EB28A}"/>
              </a:ext>
            </a:extLst>
          </p:cNvPr>
          <p:cNvSpPr txBox="1"/>
          <p:nvPr/>
        </p:nvSpPr>
        <p:spPr>
          <a:xfrm>
            <a:off x="7233530" y="4086364"/>
            <a:ext cx="3486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latin typeface="Consolas" panose="020B0609020204030204" pitchFamily="49" charset="0"/>
                <a:ea typeface="仿宋" panose="02010609060101010101" pitchFamily="49" charset="-122"/>
              </a:rPr>
              <a:t>ACR</a:t>
            </a:r>
            <a:r>
              <a:rPr lang="zh-CN" altLang="en-US" b="0" dirty="0">
                <a:latin typeface="Consolas" panose="020B0609020204030204" pitchFamily="49" charset="0"/>
                <a:ea typeface="仿宋" panose="02010609060101010101" pitchFamily="49" charset="-122"/>
              </a:rPr>
              <a:t>的</a:t>
            </a:r>
            <a:r>
              <a:rPr lang="en-US" altLang="zh-CN" b="0" dirty="0">
                <a:latin typeface="Consolas" panose="020B0609020204030204" pitchFamily="49" charset="0"/>
                <a:ea typeface="仿宋" panose="02010609060101010101" pitchFamily="49" charset="-122"/>
              </a:rPr>
              <a:t>output limit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限制了电流的反馈速度，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limit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太小，转速速度变化极慢，电枢电流也变化慢，而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limit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太大则在转速上无太大影响，对电枢电流也无太大影响。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DFDD9C-3FE8-3506-150F-E27D337B3E9A}"/>
              </a:ext>
            </a:extLst>
          </p:cNvPr>
          <p:cNvSpPr txBox="1"/>
          <p:nvPr/>
        </p:nvSpPr>
        <p:spPr>
          <a:xfrm>
            <a:off x="4231908" y="88846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主要讨论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output limit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对电机转速稳态性能和动态性能的影响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5E9E66-3B04-E893-896E-D206F54C8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180" y="1876552"/>
            <a:ext cx="2328406" cy="17492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F31F5F-32F7-6A3C-B027-4DE6D8ABA0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1170" y="1883292"/>
            <a:ext cx="2328406" cy="17425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335AE1-FA0F-EB01-12C0-72756476E9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3366" y="3946456"/>
            <a:ext cx="2241349" cy="16853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E408971-3E74-6D91-343E-CE99CF5B5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1444" y="3946455"/>
            <a:ext cx="2246142" cy="16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89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3385682" cy="58737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Simulation(6)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68602F-26F8-9440-92AA-6C61D055D877}"/>
              </a:ext>
            </a:extLst>
          </p:cNvPr>
          <p:cNvSpPr txBox="1"/>
          <p:nvPr/>
        </p:nvSpPr>
        <p:spPr>
          <a:xfrm>
            <a:off x="1512635" y="1537049"/>
            <a:ext cx="91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5050"/>
                </a:solidFill>
                <a:latin typeface="Consolas" panose="020B0609020204030204" pitchFamily="49" charset="0"/>
              </a:rPr>
              <a:t>The basic principle is to speed up the acceleration process with minimum overshoot;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F18E1B-461F-8B8D-4476-2E90C1912EC9}"/>
                  </a:ext>
                </a:extLst>
              </p:cNvPr>
              <p:cNvSpPr txBox="1"/>
              <p:nvPr/>
            </p:nvSpPr>
            <p:spPr>
              <a:xfrm>
                <a:off x="1859604" y="2211781"/>
                <a:ext cx="84727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实际上，我选择的这组参数并不是转速超调量最小的，这是因为考虑到对电枢电流的限制，如果对电枢电流的容限较大，可以稍微增大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ASR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，减小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ASR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，以进一步较小超调量，此时可以做到几乎没有超调，但这也换来了略长的稳定时间。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F18E1B-461F-8B8D-4476-2E90C1912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604" y="2211781"/>
                <a:ext cx="8472791" cy="923330"/>
              </a:xfrm>
              <a:prstGeom prst="rect">
                <a:avLst/>
              </a:prstGeom>
              <a:blipFill>
                <a:blip r:embed="rId2"/>
                <a:stretch>
                  <a:fillRect l="-576" t="-3974" r="-216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FFDF34A3-9D18-C54B-7C00-0DD29C0E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42" y="3200012"/>
            <a:ext cx="3263645" cy="22579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B116C5D-DBD6-2F3F-F79F-821D272DE7BC}"/>
              </a:ext>
            </a:extLst>
          </p:cNvPr>
          <p:cNvSpPr txBox="1"/>
          <p:nvPr/>
        </p:nvSpPr>
        <p:spPr>
          <a:xfrm>
            <a:off x="3644382" y="5484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原参数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F54B81-A4CE-3F3B-2382-DAC287D42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695" y="3173186"/>
            <a:ext cx="3062398" cy="231161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4BA8780-EC95-729A-C0DD-F1289473DFFF}"/>
              </a:ext>
            </a:extLst>
          </p:cNvPr>
          <p:cNvSpPr txBox="1"/>
          <p:nvPr/>
        </p:nvSpPr>
        <p:spPr>
          <a:xfrm>
            <a:off x="7047759" y="55130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新参数</a:t>
            </a:r>
          </a:p>
        </p:txBody>
      </p:sp>
    </p:spTree>
    <p:extLst>
      <p:ext uri="{BB962C8B-B14F-4D97-AF65-F5344CB8AC3E}">
        <p14:creationId xmlns:p14="http://schemas.microsoft.com/office/powerpoint/2010/main" val="3352238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B3883DF-61C8-8343-8A59-6B4B7DA86BBD}"/>
              </a:ext>
            </a:extLst>
          </p:cNvPr>
          <p:cNvSpPr txBox="1"/>
          <p:nvPr/>
        </p:nvSpPr>
        <p:spPr>
          <a:xfrm>
            <a:off x="3441697" y="2274838"/>
            <a:ext cx="4816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7200" b="1" dirty="0">
                <a:solidFill>
                  <a:schemeClr val="bg1"/>
                </a:solidFill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THANK</a:t>
            </a:r>
          </a:p>
          <a:p>
            <a:r>
              <a:rPr kumimoji="1" lang="en" altLang="zh-CN" sz="7200" b="1" dirty="0">
                <a:solidFill>
                  <a:schemeClr val="bg1"/>
                </a:solidFill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YOU</a:t>
            </a:r>
            <a:endParaRPr kumimoji="1" lang="zh-CN" altLang="en-US" sz="7200" b="1" dirty="0">
              <a:solidFill>
                <a:schemeClr val="bg1"/>
              </a:solidFill>
              <a:latin typeface="Arial" panose="020B0604020202020204" pitchFamily="34" charset="0"/>
              <a:ea typeface="PingFang SC Light" panose="020B03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4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1940511" cy="587375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Overall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304" y="6291061"/>
            <a:ext cx="27432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EF44BA-3ABF-4AD4-9118-FDC13228D6C8}"/>
              </a:ext>
            </a:extLst>
          </p:cNvPr>
          <p:cNvSpPr txBox="1"/>
          <p:nvPr/>
        </p:nvSpPr>
        <p:spPr>
          <a:xfrm>
            <a:off x="1374031" y="1512810"/>
            <a:ext cx="2925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Motor motion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C4662BE-E68E-20AA-A3E6-17455B026196}"/>
                  </a:ext>
                </a:extLst>
              </p:cNvPr>
              <p:cNvSpPr txBox="1"/>
              <p:nvPr/>
            </p:nvSpPr>
            <p:spPr>
              <a:xfrm>
                <a:off x="5549629" y="1434519"/>
                <a:ext cx="298267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C4662BE-E68E-20AA-A3E6-17455B026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29" y="1434519"/>
                <a:ext cx="2982675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7D0796C-3AB1-3E68-E77D-B6628C056A63}"/>
              </a:ext>
            </a:extLst>
          </p:cNvPr>
          <p:cNvSpPr txBox="1"/>
          <p:nvPr/>
        </p:nvSpPr>
        <p:spPr>
          <a:xfrm>
            <a:off x="1374030" y="2307385"/>
            <a:ext cx="3655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DC </a:t>
            </a:r>
            <a:r>
              <a:rPr lang="zh-CN" altLang="en-US" dirty="0">
                <a:latin typeface="Consolas" panose="020B0609020204030204" pitchFamily="49" charset="0"/>
              </a:rPr>
              <a:t>Motor</a:t>
            </a:r>
            <a:r>
              <a:rPr lang="en-US" altLang="zh-CN" dirty="0">
                <a:latin typeface="Consolas" panose="020B0609020204030204" pitchFamily="49" charset="0"/>
              </a:rPr>
              <a:t>’s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electromagnetic torque</a:t>
            </a:r>
            <a:r>
              <a:rPr lang="zh-CN" altLang="en-US" dirty="0">
                <a:latin typeface="Consolas" panose="020B0609020204030204" pitchFamily="49" charset="0"/>
              </a:rPr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37FB6E-4D2B-8FE8-576B-CB755050BCA8}"/>
                  </a:ext>
                </a:extLst>
              </p:cNvPr>
              <p:cNvSpPr txBox="1"/>
              <p:nvPr/>
            </p:nvSpPr>
            <p:spPr>
              <a:xfrm>
                <a:off x="5549629" y="2506125"/>
                <a:ext cx="1502924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𝛷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br>
                  <a:rPr lang="en-US" altLang="zh-CN" b="0" dirty="0"/>
                </a:br>
                <a:endParaRPr lang="en-US" altLang="zh-CN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37FB6E-4D2B-8FE8-576B-CB755050B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29" y="2506125"/>
                <a:ext cx="1502924" cy="277064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7CA79BAD-F234-0D6C-2A58-9B69C61FB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148" y="4329996"/>
            <a:ext cx="5351434" cy="128120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9D13EA-B551-2727-B2E1-0457B959A800}"/>
              </a:ext>
            </a:extLst>
          </p:cNvPr>
          <p:cNvSpPr txBox="1"/>
          <p:nvPr/>
        </p:nvSpPr>
        <p:spPr>
          <a:xfrm>
            <a:off x="1374031" y="3225268"/>
            <a:ext cx="90248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0" dirty="0">
                <a:effectLst/>
                <a:latin typeface="Consolas" panose="020B0609020204030204" pitchFamily="49" charset="0"/>
              </a:rPr>
              <a:t>Dual Loop Control: Current closed loop and Speed closed loop</a:t>
            </a:r>
          </a:p>
          <a:p>
            <a:r>
              <a:rPr lang="en-US" altLang="zh-CN" sz="1800" i="0" dirty="0">
                <a:effectLst/>
                <a:latin typeface="Consolas" panose="020B0609020204030204" pitchFamily="49" charset="0"/>
              </a:rPr>
              <a:t>Negative feedback effect separately</a:t>
            </a:r>
            <a:r>
              <a:rPr lang="en-US" altLang="zh-CN" dirty="0">
                <a:latin typeface="Consolas" panose="020B0609020204030204" pitchFamily="49" charset="0"/>
              </a:rPr>
              <a:t>: Serial connection</a:t>
            </a:r>
          </a:p>
          <a:p>
            <a:r>
              <a:rPr lang="en-US" altLang="zh-CN" sz="1800" b="0" i="0" dirty="0">
                <a:solidFill>
                  <a:srgbClr val="242021"/>
                </a:solidFill>
                <a:effectLst/>
                <a:latin typeface="Consolas" panose="020B0609020204030204" pitchFamily="49" charset="0"/>
              </a:rPr>
              <a:t>	ACR</a:t>
            </a:r>
            <a:r>
              <a:rPr lang="en-US" altLang="zh-CN" sz="1800" b="0" i="0" dirty="0">
                <a:solidFill>
                  <a:srgbClr val="24202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(</a:t>
            </a:r>
            <a:r>
              <a:rPr lang="en-US" altLang="zh-CN" sz="1800" b="0" i="0" dirty="0">
                <a:solidFill>
                  <a:srgbClr val="242021"/>
                </a:solidFill>
                <a:effectLst/>
                <a:latin typeface="Consolas" panose="020B0609020204030204" pitchFamily="49" charset="0"/>
              </a:rPr>
              <a:t>Current Regulator</a:t>
            </a:r>
            <a:r>
              <a:rPr lang="en-US" altLang="zh-CN" dirty="0">
                <a:solidFill>
                  <a:srgbClr val="242021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) </a:t>
            </a:r>
            <a:r>
              <a:rPr lang="en-US" altLang="zh-CN" sz="1800" b="0" i="0" dirty="0">
                <a:solidFill>
                  <a:srgbClr val="24202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a</a:t>
            </a:r>
            <a:r>
              <a:rPr lang="en-US" altLang="zh-CN" dirty="0">
                <a:solidFill>
                  <a:srgbClr val="242021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nd </a:t>
            </a:r>
            <a:r>
              <a:rPr lang="en-US" altLang="zh-CN" sz="1800" b="0" i="0" dirty="0">
                <a:solidFill>
                  <a:srgbClr val="242021"/>
                </a:solidFill>
                <a:effectLst/>
                <a:latin typeface="Consolas" panose="020B0609020204030204" pitchFamily="49" charset="0"/>
              </a:rPr>
              <a:t>ASR</a:t>
            </a:r>
            <a:r>
              <a:rPr lang="en-US" altLang="zh-CN" dirty="0">
                <a:solidFill>
                  <a:srgbClr val="242021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(</a:t>
            </a:r>
            <a:r>
              <a:rPr lang="en-US" altLang="zh-CN" sz="1800" b="0" i="0" dirty="0">
                <a:solidFill>
                  <a:srgbClr val="242021"/>
                </a:solidFill>
                <a:effectLst/>
                <a:latin typeface="Consolas" panose="020B0609020204030204" pitchFamily="49" charset="0"/>
              </a:rPr>
              <a:t>Speed Regulator</a:t>
            </a:r>
            <a:r>
              <a:rPr lang="en-US" altLang="zh-CN" dirty="0">
                <a:solidFill>
                  <a:srgbClr val="242021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)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br>
              <a:rPr lang="en-US" altLang="zh-CN" dirty="0">
                <a:latin typeface="Consolas" panose="020B0609020204030204" pitchFamily="49" charset="0"/>
              </a:rPr>
            </a:b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5B8C31-7B6A-057B-B645-6A584646E473}"/>
              </a:ext>
            </a:extLst>
          </p:cNvPr>
          <p:cNvSpPr txBox="1"/>
          <p:nvPr/>
        </p:nvSpPr>
        <p:spPr>
          <a:xfrm>
            <a:off x="2639841" y="5611202"/>
            <a:ext cx="6892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Fig-Schematic diagram of double‐loop speed control system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32E36D1D-639B-1102-BC26-6831303C0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48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1940511" cy="587375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Overall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BB73CB-90AD-07C8-1A08-CC4101D2F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56" y="1377411"/>
            <a:ext cx="8659433" cy="23911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F01253-67B9-E89B-869D-1D52B0F41D41}"/>
              </a:ext>
            </a:extLst>
          </p:cNvPr>
          <p:cNvSpPr txBox="1"/>
          <p:nvPr/>
        </p:nvSpPr>
        <p:spPr>
          <a:xfrm>
            <a:off x="3001793" y="3780040"/>
            <a:ext cx="6980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Fig-Dynamic structure of double‐loop speed control system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006389D-1AB8-C1AF-8B3D-A7CA8DB9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73" y="3195264"/>
            <a:ext cx="200053" cy="18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E4FE695-1537-5AE9-B171-AB0C0E323591}"/>
                  </a:ext>
                </a:extLst>
              </p:cNvPr>
              <p:cNvSpPr txBox="1"/>
              <p:nvPr/>
            </p:nvSpPr>
            <p:spPr>
              <a:xfrm>
                <a:off x="6584935" y="3147264"/>
                <a:ext cx="2089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>
                  <a:effectLst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E4FE695-1537-5AE9-B171-AB0C0E323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935" y="3147264"/>
                <a:ext cx="208967" cy="276999"/>
              </a:xfrm>
              <a:prstGeom prst="rect">
                <a:avLst/>
              </a:prstGeom>
              <a:blipFill>
                <a:blip r:embed="rId4"/>
                <a:stretch>
                  <a:fillRect l="-14706" r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6FF8154-E795-BC39-F623-D483AF345697}"/>
              </a:ext>
            </a:extLst>
          </p:cNvPr>
          <p:cNvSpPr txBox="1"/>
          <p:nvPr/>
        </p:nvSpPr>
        <p:spPr>
          <a:xfrm>
            <a:off x="2272620" y="4416103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仿宋" panose="02010609060101010101" pitchFamily="49" charset="-122"/>
              </a:rPr>
              <a:t>反馈接的两个一阶</a:t>
            </a:r>
            <a:r>
              <a:rPr lang="zh-CN" altLang="en-US" dirty="0">
                <a:solidFill>
                  <a:srgbClr val="FF0000"/>
                </a:solidFill>
                <a:ea typeface="仿宋" panose="02010609060101010101" pitchFamily="49" charset="-122"/>
              </a:rPr>
              <a:t>低通滤波器</a:t>
            </a:r>
            <a:r>
              <a:rPr lang="zh-CN" altLang="en-US" dirty="0">
                <a:ea typeface="仿宋" panose="02010609060101010101" pitchFamily="49" charset="-122"/>
              </a:rPr>
              <a:t>，可以滤除反馈中的高频滤波干扰，</a:t>
            </a:r>
            <a:r>
              <a:rPr lang="zh-CN" altLang="en-US" dirty="0">
                <a:solidFill>
                  <a:srgbClr val="FF0000"/>
                </a:solidFill>
                <a:ea typeface="仿宋" panose="02010609060101010101" pitchFamily="49" charset="-122"/>
              </a:rPr>
              <a:t>这很重要</a:t>
            </a:r>
            <a:r>
              <a:rPr lang="zh-CN" altLang="en-US" dirty="0">
                <a:ea typeface="仿宋" panose="02010609060101010101" pitchFamily="49" charset="-122"/>
              </a:rPr>
              <a:t>。</a:t>
            </a:r>
            <a:endParaRPr lang="en-US" altLang="zh-CN" dirty="0">
              <a:ea typeface="仿宋" panose="02010609060101010101" pitchFamily="49" charset="-122"/>
            </a:endParaRPr>
          </a:p>
          <a:p>
            <a:r>
              <a:rPr lang="zh-CN" altLang="en-US" dirty="0">
                <a:ea typeface="仿宋" panose="02010609060101010101" pitchFamily="49" charset="-122"/>
              </a:rPr>
              <a:t>也因此得给定惯性环节，令给定值</a:t>
            </a:r>
            <a:r>
              <a:rPr lang="zh-CN" altLang="en-US" dirty="0">
                <a:solidFill>
                  <a:srgbClr val="FF0000"/>
                </a:solidFill>
                <a:ea typeface="仿宋" panose="02010609060101010101" pitchFamily="49" charset="-122"/>
              </a:rPr>
              <a:t>延时滞后</a:t>
            </a:r>
            <a:r>
              <a:rPr lang="zh-CN" altLang="en-US" dirty="0">
                <a:ea typeface="仿宋" panose="02010609060101010101" pitchFamily="49" charset="-122"/>
              </a:rPr>
              <a:t>，抵消因滤波器令反馈值滞后的效果。</a:t>
            </a:r>
            <a:endParaRPr lang="en-US" altLang="zh-CN" dirty="0"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91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1940511" cy="587375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Overall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4E41AB-2FDF-51A2-E073-1D79D5DDA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4" y="1073134"/>
            <a:ext cx="11953152" cy="529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2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485759"/>
            <a:ext cx="1940511" cy="587375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Overall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387A549D-7DDF-3661-A01B-9CC21EC98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519" y="1667156"/>
            <a:ext cx="3922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2A2B2E"/>
                </a:solidFill>
                <a:latin typeface="Consolas" panose="020B0609020204030204" pitchFamily="49" charset="0"/>
              </a:rPr>
              <a:t>DC Machine in Simulink</a:t>
            </a:r>
          </a:p>
        </p:txBody>
      </p:sp>
      <p:pic>
        <p:nvPicPr>
          <p:cNvPr id="12" name="图片 5">
            <a:extLst>
              <a:ext uri="{FF2B5EF4-FFF2-40B4-BE49-F238E27FC236}">
                <a16:creationId xmlns:a16="http://schemas.microsoft.com/office/drawing/2014/main" id="{1165ED7A-BC59-B146-4B21-4ADFC7F5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76" y="1335842"/>
            <a:ext cx="16573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86283D57-1530-6DF3-FE41-CC28AF79B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675" y="2499108"/>
            <a:ext cx="78835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rgbClr val="2A2B2E"/>
                </a:solidFill>
                <a:latin typeface="Consolas" panose="020B0609020204030204" pitchFamily="49" charset="0"/>
              </a:rPr>
              <a:t>Inputs and Outputs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2A2B2E"/>
                </a:solidFill>
                <a:latin typeface="Consolas" panose="020B0609020204030204" pitchFamily="49" charset="0"/>
              </a:rPr>
              <a:t>TL: The block input is the mechanical load torque, in N.m.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2A2B2E"/>
                </a:solidFill>
                <a:latin typeface="Consolas" panose="020B0609020204030204" pitchFamily="49" charset="0"/>
              </a:rPr>
              <a:t>W: The alternative block input (depending on the value of the Mechanical input parameter) is the machine speed, in rad/s.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400" dirty="0">
              <a:solidFill>
                <a:srgbClr val="2A2B2E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2A2B2E"/>
                </a:solidFill>
                <a:latin typeface="Consolas" panose="020B0609020204030204" pitchFamily="49" charset="0"/>
              </a:rPr>
              <a:t>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2A2B2E"/>
                </a:solidFill>
                <a:latin typeface="Consolas" panose="020B0609020204030204" pitchFamily="49" charset="0"/>
              </a:rPr>
              <a:t>The output of the block is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a vector containing measurement signals</a:t>
            </a:r>
            <a:r>
              <a:rPr lang="en-US" altLang="zh-CN" sz="1400" dirty="0">
                <a:solidFill>
                  <a:srgbClr val="2A2B2E"/>
                </a:solidFill>
                <a:latin typeface="Consolas" panose="020B0609020204030204" pitchFamily="49" charset="0"/>
              </a:rPr>
              <a:t>. You can demultiplex these signals by using the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Bus Selector</a:t>
            </a:r>
            <a:r>
              <a:rPr lang="en-US" altLang="zh-CN" sz="1400" dirty="0">
                <a:solidFill>
                  <a:srgbClr val="2A2B2E"/>
                </a:solidFill>
                <a:latin typeface="Consolas" panose="020B0609020204030204" pitchFamily="49" charset="0"/>
              </a:rPr>
              <a:t> block provided in the Simulink library.</a:t>
            </a:r>
          </a:p>
        </p:txBody>
      </p:sp>
      <p:pic>
        <p:nvPicPr>
          <p:cNvPr id="14" name="图片 8">
            <a:extLst>
              <a:ext uri="{FF2B5EF4-FFF2-40B4-BE49-F238E27FC236}">
                <a16:creationId xmlns:a16="http://schemas.microsoft.com/office/drawing/2014/main" id="{B1004762-86DD-161C-1910-63B9CDC4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19" y="4729180"/>
            <a:ext cx="8513763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563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485759"/>
            <a:ext cx="4728099" cy="57455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Naïve parameters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F168BA-8FB1-BCE6-F617-2C0E2290DC67}"/>
              </a:ext>
            </a:extLst>
          </p:cNvPr>
          <p:cNvSpPr txBox="1"/>
          <p:nvPr/>
        </p:nvSpPr>
        <p:spPr>
          <a:xfrm>
            <a:off x="1573854" y="1726584"/>
            <a:ext cx="9044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两个调节器正常的工作原则：</a:t>
            </a:r>
          </a:p>
          <a:p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* ASR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在动态时将会出现饱和</a:t>
            </a:r>
          </a:p>
          <a:p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</a:rPr>
              <a:t>* ACR</a:t>
            </a:r>
            <a:r>
              <a:rPr lang="zh-CN" altLang="en-US" dirty="0">
                <a:latin typeface="Consolas" panose="020B0609020204030204" pitchFamily="49" charset="0"/>
                <a:ea typeface="仿宋" panose="02010609060101010101" pitchFamily="49" charset="-122"/>
              </a:rPr>
              <a:t>不会出现饱和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679CB0-4084-AEB6-7C01-395C1B80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90" y="2954320"/>
            <a:ext cx="8639820" cy="25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8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485759"/>
            <a:ext cx="4796193" cy="623193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Parameter calculation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8495E62-DDE3-973D-28B9-4A555D2A80A2}"/>
                  </a:ext>
                </a:extLst>
              </p:cNvPr>
              <p:cNvSpPr txBox="1"/>
              <p:nvPr/>
            </p:nvSpPr>
            <p:spPr>
              <a:xfrm>
                <a:off x="1336854" y="2828835"/>
                <a:ext cx="520337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Consolas" panose="020B0609020204030204" pitchFamily="49" charset="0"/>
                  </a:rPr>
                  <a:t>DC </a:t>
                </a:r>
                <a:r>
                  <a:rPr lang="zh-CN" altLang="en-US" dirty="0">
                    <a:latin typeface="Consolas" panose="020B0609020204030204" pitchFamily="49" charset="0"/>
                  </a:rPr>
                  <a:t>Motor</a:t>
                </a:r>
                <a:r>
                  <a:rPr lang="en-US" altLang="zh-CN" dirty="0">
                    <a:latin typeface="Consolas" panose="020B0609020204030204" pitchFamily="49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=5×0.7457=3.7285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𝑘𝑊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=240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>
                    <a:latin typeface="Consolas" panose="020B0609020204030204" pitchFamily="49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=15.54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b="0" dirty="0">
                  <a:latin typeface="Consolas" panose="020B0609020204030204" pitchFamily="49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=1750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𝑟𝑝𝑚</m:t>
                      </m:r>
                    </m:oMath>
                  </m:oMathPara>
                </a14:m>
                <a:endParaRPr lang="en-US" altLang="zh-CN" b="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8495E62-DDE3-973D-28B9-4A555D2A8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54" y="2828835"/>
                <a:ext cx="5203377" cy="1200329"/>
              </a:xfrm>
              <a:prstGeom prst="rect">
                <a:avLst/>
              </a:prstGeom>
              <a:blipFill>
                <a:blip r:embed="rId2"/>
                <a:stretch>
                  <a:fillRect l="-937" t="-2538" b="-3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AE99A6F-ADAD-3D8C-5797-885CB460CD66}"/>
              </a:ext>
            </a:extLst>
          </p:cNvPr>
          <p:cNvSpPr txBox="1"/>
          <p:nvPr/>
        </p:nvSpPr>
        <p:spPr>
          <a:xfrm>
            <a:off x="1340389" y="1400663"/>
            <a:ext cx="45351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Power source: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3-phase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Phase to phase V=380Vrms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f=50Hz</a:t>
            </a:r>
            <a:endParaRPr lang="zh-CN" altLang="en-US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7BAD33C-D965-C89B-FB1F-0C88B9CC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562"/>
          <a:stretch/>
        </p:blipFill>
        <p:spPr>
          <a:xfrm>
            <a:off x="6242209" y="4029164"/>
            <a:ext cx="4159965" cy="17828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86781D-3E2F-6563-A35F-A9FC8EFE7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73"/>
          <a:stretch/>
        </p:blipFill>
        <p:spPr>
          <a:xfrm>
            <a:off x="6927895" y="1400663"/>
            <a:ext cx="3090150" cy="24924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15B5D9-FD9B-F8FB-13AD-1B1D1B1B5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854" y="4437341"/>
            <a:ext cx="4535117" cy="13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0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A97AD1-72FB-4C16-94B1-1F7D22E5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485759"/>
            <a:ext cx="4796193" cy="623193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Parameter calculation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A5CCF-CF27-401C-ADC6-426DB521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E8C4990-0903-A6C4-9994-A4B4938FE095}"/>
                  </a:ext>
                </a:extLst>
              </p:cNvPr>
              <p:cNvSpPr txBox="1"/>
              <p:nvPr/>
            </p:nvSpPr>
            <p:spPr>
              <a:xfrm>
                <a:off x="3810617" y="1914291"/>
                <a:ext cx="11073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onsolas" panose="020B0609020204030204" pitchFamily="49" charset="0"/>
                  </a:rPr>
                  <a:t> </a:t>
                </a:r>
                <a:r>
                  <a:rPr lang="en-US" altLang="zh-CN" dirty="0">
                    <a:latin typeface="Consolas" panose="020B0609020204030204" pitchFamily="49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E8C4990-0903-A6C4-9994-A4B4938F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17" y="1914291"/>
                <a:ext cx="1107354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C94E1BF-B9ED-B55B-F394-5338EF375E5C}"/>
                  </a:ext>
                </a:extLst>
              </p:cNvPr>
              <p:cNvSpPr txBox="1"/>
              <p:nvPr/>
            </p:nvSpPr>
            <p:spPr>
              <a:xfrm>
                <a:off x="5756149" y="1770116"/>
                <a:ext cx="1942070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≈15.45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C94E1BF-B9ED-B55B-F394-5338EF375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149" y="1770116"/>
                <a:ext cx="1942070" cy="657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269F992-7FFD-D8F6-1CF4-BA092995D1CB}"/>
                  </a:ext>
                </a:extLst>
              </p:cNvPr>
              <p:cNvSpPr txBox="1"/>
              <p:nvPr/>
            </p:nvSpPr>
            <p:spPr>
              <a:xfrm>
                <a:off x="3810617" y="2795310"/>
                <a:ext cx="1094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269F992-7FFD-D8F6-1CF4-BA092995D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17" y="2795310"/>
                <a:ext cx="1094274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F341872-1B0D-D903-9E9E-399770CDBBEA}"/>
                  </a:ext>
                </a:extLst>
              </p:cNvPr>
              <p:cNvSpPr txBox="1"/>
              <p:nvPr/>
            </p:nvSpPr>
            <p:spPr>
              <a:xfrm>
                <a:off x="5756149" y="2651135"/>
                <a:ext cx="2068708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≈0.0089</m:t>
                      </m:r>
                    </m:oMath>
                  </m:oMathPara>
                </a14:m>
                <a:endParaRPr lang="zh-CN" alt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F341872-1B0D-D903-9E9E-399770CD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149" y="2651135"/>
                <a:ext cx="2068708" cy="656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E27531-5DF7-CDD2-E7A7-186228777A1F}"/>
                  </a:ext>
                </a:extLst>
              </p:cNvPr>
              <p:cNvSpPr txBox="1"/>
              <p:nvPr/>
            </p:nvSpPr>
            <p:spPr>
              <a:xfrm>
                <a:off x="3810617" y="3592285"/>
                <a:ext cx="39565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zh-CN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altLang="zh-CN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𝑜𝑛</m:t>
                        </m:r>
                      </m:sub>
                    </m:sSub>
                    <m:r>
                      <a:rPr lang="fr-FR" altLang="zh-CN" sz="1800" b="0" i="1" dirty="0" smtClean="0">
                        <a:effectLst/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fr-FR" altLang="zh-CN" sz="1800" b="0" i="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</a:rPr>
                          <m:t>𝑜𝑖</m:t>
                        </m:r>
                      </m:sub>
                    </m:sSub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endParaRPr lang="fr-FR" altLang="zh-CN" sz="1800" b="0" i="0" dirty="0"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E27531-5DF7-CDD2-E7A7-186228777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17" y="3592285"/>
                <a:ext cx="3956531" cy="369332"/>
              </a:xfrm>
              <a:prstGeom prst="rect">
                <a:avLst/>
              </a:prstGeom>
              <a:blipFill>
                <a:blip r:embed="rId6"/>
                <a:stretch>
                  <a:fillRect l="-1233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09BE2B5-451F-81D9-0D66-1487CA42DCAF}"/>
              </a:ext>
            </a:extLst>
          </p:cNvPr>
          <p:cNvSpPr txBox="1"/>
          <p:nvPr/>
        </p:nvSpPr>
        <p:spPr>
          <a:xfrm>
            <a:off x="3835927" y="4523681"/>
            <a:ext cx="390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但事实证明，以上参数都不太行。</a:t>
            </a:r>
          </a:p>
        </p:txBody>
      </p:sp>
    </p:spTree>
    <p:extLst>
      <p:ext uri="{BB962C8B-B14F-4D97-AF65-F5344CB8AC3E}">
        <p14:creationId xmlns:p14="http://schemas.microsoft.com/office/powerpoint/2010/main" val="2174828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C509D"/>
      </a:accent1>
      <a:accent2>
        <a:srgbClr val="CE92BF"/>
      </a:accent2>
      <a:accent3>
        <a:srgbClr val="E5CBE1"/>
      </a:accent3>
      <a:accent4>
        <a:srgbClr val="B0A7D1"/>
      </a:accent4>
      <a:accent5>
        <a:srgbClr val="9B72B0"/>
      </a:accent5>
      <a:accent6>
        <a:srgbClr val="6456A3"/>
      </a:accent6>
      <a:hlink>
        <a:srgbClr val="B28600"/>
      </a:hlink>
      <a:folHlink>
        <a:srgbClr val="48A1FA"/>
      </a:folHlink>
    </a:clrScheme>
    <a:fontScheme name="苹方01">
      <a:majorFont>
        <a:latin typeface="微软雅黑"/>
        <a:ea typeface="微软雅黑"/>
        <a:cs typeface=""/>
      </a:majorFont>
      <a:minorFont>
        <a:latin typeface="Arial Regular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2042</Words>
  <Application>Microsoft Office PowerPoint</Application>
  <PresentationFormat>宽屏</PresentationFormat>
  <Paragraphs>245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 Regular</vt:lpstr>
      <vt:lpstr>Menlo</vt:lpstr>
      <vt:lpstr>Microsoft YaHei Light</vt:lpstr>
      <vt:lpstr>PingFang SC Semibold</vt:lpstr>
      <vt:lpstr>等线</vt:lpstr>
      <vt:lpstr>仿宋</vt:lpstr>
      <vt:lpstr>宋体</vt:lpstr>
      <vt:lpstr>微软雅黑</vt:lpstr>
      <vt:lpstr>微软雅黑</vt:lpstr>
      <vt:lpstr>Arial</vt:lpstr>
      <vt:lpstr>Arial Black</vt:lpstr>
      <vt:lpstr>Cambria Math</vt:lpstr>
      <vt:lpstr>Consolas</vt:lpstr>
      <vt:lpstr>Symbol</vt:lpstr>
      <vt:lpstr>Times New Roman</vt:lpstr>
      <vt:lpstr>Office 主题​​</vt:lpstr>
      <vt:lpstr>DC Motor Drives</vt:lpstr>
      <vt:lpstr>PowerPoint 演示文稿</vt:lpstr>
      <vt:lpstr>Overall</vt:lpstr>
      <vt:lpstr>Overall</vt:lpstr>
      <vt:lpstr>Overall</vt:lpstr>
      <vt:lpstr>Overall</vt:lpstr>
      <vt:lpstr>Naïve parameters</vt:lpstr>
      <vt:lpstr>Parameter calculation</vt:lpstr>
      <vt:lpstr>Parameter calculation</vt:lpstr>
      <vt:lpstr>Problem Encountered(1)</vt:lpstr>
      <vt:lpstr>Problem Encountered(2)</vt:lpstr>
      <vt:lpstr>Problem Encountered(3)</vt:lpstr>
      <vt:lpstr>Simulation(1)</vt:lpstr>
      <vt:lpstr>Simulation (2.1)</vt:lpstr>
      <vt:lpstr>Simulation (2.2)</vt:lpstr>
      <vt:lpstr>Simulation (2.3)</vt:lpstr>
      <vt:lpstr>Simulation(3.1)</vt:lpstr>
      <vt:lpstr>Simulation(3.2)</vt:lpstr>
      <vt:lpstr>Simulation(3.3)</vt:lpstr>
      <vt:lpstr>Simulation(4)</vt:lpstr>
      <vt:lpstr>Simulation(5.1)</vt:lpstr>
      <vt:lpstr>Simulation(5.2)</vt:lpstr>
      <vt:lpstr>Simulation(5.3)</vt:lpstr>
      <vt:lpstr>Simulation(5.4)</vt:lpstr>
      <vt:lpstr>Simulation(5.5)</vt:lpstr>
      <vt:lpstr>Simulation(5.6)</vt:lpstr>
      <vt:lpstr>Simulation(6)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CAT H</dc:creator>
  <cp:lastModifiedBy>肖 锦松</cp:lastModifiedBy>
  <cp:revision>494</cp:revision>
  <dcterms:created xsi:type="dcterms:W3CDTF">2020-04-22T15:09:45Z</dcterms:created>
  <dcterms:modified xsi:type="dcterms:W3CDTF">2022-12-17T14:12:09Z</dcterms:modified>
</cp:coreProperties>
</file>